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handoutMasterIdLst>
    <p:handoutMasterId r:id="rId20"/>
  </p:handoutMasterIdLst>
  <p:sldIdLst>
    <p:sldId id="272" r:id="rId2"/>
    <p:sldId id="593" r:id="rId3"/>
    <p:sldId id="594" r:id="rId4"/>
    <p:sldId id="595" r:id="rId5"/>
    <p:sldId id="596" r:id="rId6"/>
    <p:sldId id="592" r:id="rId7"/>
    <p:sldId id="552" r:id="rId8"/>
    <p:sldId id="574" r:id="rId9"/>
    <p:sldId id="582" r:id="rId10"/>
    <p:sldId id="578" r:id="rId11"/>
    <p:sldId id="580" r:id="rId12"/>
    <p:sldId id="587" r:id="rId13"/>
    <p:sldId id="597" r:id="rId14"/>
    <p:sldId id="576" r:id="rId15"/>
    <p:sldId id="577" r:id="rId16"/>
    <p:sldId id="548" r:id="rId17"/>
    <p:sldId id="589" r:id="rId18"/>
  </p:sldIdLst>
  <p:sldSz cx="9906000" cy="6858000" type="A4"/>
  <p:notesSz cx="7315200" cy="9601200"/>
  <p:defaultTextStyle>
    <a:defPPr>
      <a:defRPr lang="en-GB"/>
    </a:defPPr>
    <a:lvl1pPr algn="l" rtl="0" fontAlgn="base">
      <a:spcBef>
        <a:spcPct val="0"/>
      </a:spcBef>
      <a:spcAft>
        <a:spcPct val="0"/>
      </a:spcAft>
      <a:defRPr sz="800" b="1" kern="1200">
        <a:solidFill>
          <a:schemeClr val="tx1"/>
        </a:solidFill>
        <a:latin typeface="Tahoma" pitchFamily="34" charset="0"/>
        <a:ea typeface="+mn-ea"/>
        <a:cs typeface="+mn-cs"/>
      </a:defRPr>
    </a:lvl1pPr>
    <a:lvl2pPr marL="455613" indent="1588" algn="l" rtl="0" fontAlgn="base">
      <a:spcBef>
        <a:spcPct val="0"/>
      </a:spcBef>
      <a:spcAft>
        <a:spcPct val="0"/>
      </a:spcAft>
      <a:defRPr sz="800" b="1" kern="1200">
        <a:solidFill>
          <a:schemeClr val="tx1"/>
        </a:solidFill>
        <a:latin typeface="Tahoma" pitchFamily="34" charset="0"/>
        <a:ea typeface="+mn-ea"/>
        <a:cs typeface="+mn-cs"/>
      </a:defRPr>
    </a:lvl2pPr>
    <a:lvl3pPr marL="912813" indent="1588" algn="l" rtl="0" fontAlgn="base">
      <a:spcBef>
        <a:spcPct val="0"/>
      </a:spcBef>
      <a:spcAft>
        <a:spcPct val="0"/>
      </a:spcAft>
      <a:defRPr sz="800" b="1" kern="1200">
        <a:solidFill>
          <a:schemeClr val="tx1"/>
        </a:solidFill>
        <a:latin typeface="Tahoma" pitchFamily="34" charset="0"/>
        <a:ea typeface="+mn-ea"/>
        <a:cs typeface="+mn-cs"/>
      </a:defRPr>
    </a:lvl3pPr>
    <a:lvl4pPr marL="1370013" indent="1588" algn="l" rtl="0" fontAlgn="base">
      <a:spcBef>
        <a:spcPct val="0"/>
      </a:spcBef>
      <a:spcAft>
        <a:spcPct val="0"/>
      </a:spcAft>
      <a:defRPr sz="800" b="1" kern="1200">
        <a:solidFill>
          <a:schemeClr val="tx1"/>
        </a:solidFill>
        <a:latin typeface="Tahoma" pitchFamily="34" charset="0"/>
        <a:ea typeface="+mn-ea"/>
        <a:cs typeface="+mn-cs"/>
      </a:defRPr>
    </a:lvl4pPr>
    <a:lvl5pPr marL="1827213" indent="1588" algn="l" rtl="0" fontAlgn="base">
      <a:spcBef>
        <a:spcPct val="0"/>
      </a:spcBef>
      <a:spcAft>
        <a:spcPct val="0"/>
      </a:spcAft>
      <a:defRPr sz="800" b="1" kern="1200">
        <a:solidFill>
          <a:schemeClr val="tx1"/>
        </a:solidFill>
        <a:latin typeface="Tahoma" pitchFamily="34" charset="0"/>
        <a:ea typeface="+mn-ea"/>
        <a:cs typeface="+mn-cs"/>
      </a:defRPr>
    </a:lvl5pPr>
    <a:lvl6pPr marL="2286000" algn="l" defTabSz="914400" rtl="0" eaLnBrk="1" latinLnBrk="0" hangingPunct="1">
      <a:defRPr sz="800" b="1" kern="1200">
        <a:solidFill>
          <a:schemeClr val="tx1"/>
        </a:solidFill>
        <a:latin typeface="Tahoma" pitchFamily="34" charset="0"/>
        <a:ea typeface="+mn-ea"/>
        <a:cs typeface="+mn-cs"/>
      </a:defRPr>
    </a:lvl6pPr>
    <a:lvl7pPr marL="2743200" algn="l" defTabSz="914400" rtl="0" eaLnBrk="1" latinLnBrk="0" hangingPunct="1">
      <a:defRPr sz="800" b="1" kern="1200">
        <a:solidFill>
          <a:schemeClr val="tx1"/>
        </a:solidFill>
        <a:latin typeface="Tahoma" pitchFamily="34" charset="0"/>
        <a:ea typeface="+mn-ea"/>
        <a:cs typeface="+mn-cs"/>
      </a:defRPr>
    </a:lvl7pPr>
    <a:lvl8pPr marL="3200400" algn="l" defTabSz="914400" rtl="0" eaLnBrk="1" latinLnBrk="0" hangingPunct="1">
      <a:defRPr sz="800" b="1" kern="1200">
        <a:solidFill>
          <a:schemeClr val="tx1"/>
        </a:solidFill>
        <a:latin typeface="Tahoma" pitchFamily="34" charset="0"/>
        <a:ea typeface="+mn-ea"/>
        <a:cs typeface="+mn-cs"/>
      </a:defRPr>
    </a:lvl8pPr>
    <a:lvl9pPr marL="3657600" algn="l" defTabSz="914400" rtl="0" eaLnBrk="1" latinLnBrk="0" hangingPunct="1">
      <a:defRPr sz="800" b="1"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4A48"/>
    <a:srgbClr val="DD311E"/>
    <a:srgbClr val="4FDB44"/>
    <a:srgbClr val="86817C"/>
    <a:srgbClr val="F6C154"/>
    <a:srgbClr val="E33420"/>
    <a:srgbClr val="00FFFF"/>
    <a:srgbClr val="D3311E"/>
    <a:srgbClr val="B8D9EE"/>
    <a:srgbClr val="F5B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7608" autoAdjust="0"/>
    <p:restoredTop sz="99799" autoAdjust="0"/>
  </p:normalViewPr>
  <p:slideViewPr>
    <p:cSldViewPr snapToGrid="0">
      <p:cViewPr varScale="1">
        <p:scale>
          <a:sx n="107" d="100"/>
          <a:sy n="107" d="100"/>
        </p:scale>
        <p:origin x="-488" y="-96"/>
      </p:cViewPr>
      <p:guideLst>
        <p:guide orient="horz" pos="2518"/>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notesViewPr>
    <p:cSldViewPr snapToGrid="0">
      <p:cViewPr varScale="1">
        <p:scale>
          <a:sx n="66" d="100"/>
          <a:sy n="66" d="100"/>
        </p:scale>
        <p:origin x="-2536" y="-12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1026"/>
          <p:cNvSpPr>
            <a:spLocks noGrp="1" noChangeArrowheads="1"/>
          </p:cNvSpPr>
          <p:nvPr>
            <p:ph type="hdr" sz="quarter"/>
          </p:nvPr>
        </p:nvSpPr>
        <p:spPr bwMode="auto">
          <a:xfrm>
            <a:off x="0" y="0"/>
            <a:ext cx="3198813" cy="447675"/>
          </a:xfrm>
          <a:prstGeom prst="rect">
            <a:avLst/>
          </a:prstGeom>
          <a:noFill/>
          <a:ln w="9525">
            <a:noFill/>
            <a:miter lim="800000"/>
            <a:headEnd/>
            <a:tailEnd/>
          </a:ln>
          <a:effectLst/>
        </p:spPr>
        <p:txBody>
          <a:bodyPr vert="horz" wrap="square" lIns="93045" tIns="46522" rIns="93045" bIns="46522" numCol="1" anchor="t" anchorCtr="0" compatLnSpc="1">
            <a:prstTxWarp prst="textNoShape">
              <a:avLst/>
            </a:prstTxWarp>
          </a:bodyPr>
          <a:lstStyle>
            <a:lvl1pPr algn="l" defTabSz="930275" eaLnBrk="0" hangingPunct="0">
              <a:defRPr sz="1200" b="0" dirty="0">
                <a:latin typeface="Times New Roman" charset="0"/>
              </a:defRPr>
            </a:lvl1pPr>
          </a:lstStyle>
          <a:p>
            <a:pPr>
              <a:defRPr/>
            </a:pPr>
            <a:endParaRPr lang="en-US"/>
          </a:p>
        </p:txBody>
      </p:sp>
      <p:sp>
        <p:nvSpPr>
          <p:cNvPr id="18435" name="Rectangle 1027"/>
          <p:cNvSpPr>
            <a:spLocks noGrp="1" noChangeArrowheads="1"/>
          </p:cNvSpPr>
          <p:nvPr>
            <p:ph type="dt" sz="quarter" idx="1"/>
          </p:nvPr>
        </p:nvSpPr>
        <p:spPr bwMode="auto">
          <a:xfrm>
            <a:off x="4124325" y="0"/>
            <a:ext cx="3197225" cy="447675"/>
          </a:xfrm>
          <a:prstGeom prst="rect">
            <a:avLst/>
          </a:prstGeom>
          <a:noFill/>
          <a:ln w="9525">
            <a:noFill/>
            <a:miter lim="800000"/>
            <a:headEnd/>
            <a:tailEnd/>
          </a:ln>
          <a:effectLst/>
        </p:spPr>
        <p:txBody>
          <a:bodyPr vert="horz" wrap="square" lIns="93045" tIns="46522" rIns="93045" bIns="46522" numCol="1" anchor="t" anchorCtr="0" compatLnSpc="1">
            <a:prstTxWarp prst="textNoShape">
              <a:avLst/>
            </a:prstTxWarp>
          </a:bodyPr>
          <a:lstStyle>
            <a:lvl1pPr algn="r" defTabSz="930275" eaLnBrk="0" hangingPunct="0">
              <a:defRPr sz="1200" b="0" dirty="0">
                <a:latin typeface="Times New Roman" charset="0"/>
              </a:defRPr>
            </a:lvl1pPr>
          </a:lstStyle>
          <a:p>
            <a:pPr>
              <a:defRPr/>
            </a:pPr>
            <a:endParaRPr lang="en-US"/>
          </a:p>
        </p:txBody>
      </p:sp>
      <p:sp>
        <p:nvSpPr>
          <p:cNvPr id="18436" name="Rectangle 1028"/>
          <p:cNvSpPr>
            <a:spLocks noGrp="1" noChangeArrowheads="1"/>
          </p:cNvSpPr>
          <p:nvPr>
            <p:ph type="ftr" sz="quarter" idx="2"/>
          </p:nvPr>
        </p:nvSpPr>
        <p:spPr bwMode="auto">
          <a:xfrm>
            <a:off x="0" y="9097963"/>
            <a:ext cx="3198813" cy="522287"/>
          </a:xfrm>
          <a:prstGeom prst="rect">
            <a:avLst/>
          </a:prstGeom>
          <a:noFill/>
          <a:ln w="9525">
            <a:noFill/>
            <a:miter lim="800000"/>
            <a:headEnd/>
            <a:tailEnd/>
          </a:ln>
          <a:effectLst/>
        </p:spPr>
        <p:txBody>
          <a:bodyPr vert="horz" wrap="square" lIns="93045" tIns="46522" rIns="93045" bIns="46522" numCol="1" anchor="b" anchorCtr="0" compatLnSpc="1">
            <a:prstTxWarp prst="textNoShape">
              <a:avLst/>
            </a:prstTxWarp>
          </a:bodyPr>
          <a:lstStyle>
            <a:lvl1pPr algn="l" defTabSz="930275" eaLnBrk="0" hangingPunct="0">
              <a:defRPr sz="1200" b="0" dirty="0">
                <a:latin typeface="Times New Roman" charset="0"/>
              </a:defRPr>
            </a:lvl1pPr>
          </a:lstStyle>
          <a:p>
            <a:pPr>
              <a:defRPr/>
            </a:pPr>
            <a:endParaRPr lang="en-US"/>
          </a:p>
        </p:txBody>
      </p:sp>
      <p:sp>
        <p:nvSpPr>
          <p:cNvPr id="18437" name="Rectangle 1029"/>
          <p:cNvSpPr>
            <a:spLocks noGrp="1" noChangeArrowheads="1"/>
          </p:cNvSpPr>
          <p:nvPr>
            <p:ph type="sldNum" sz="quarter" idx="3"/>
          </p:nvPr>
        </p:nvSpPr>
        <p:spPr bwMode="auto">
          <a:xfrm>
            <a:off x="4124325" y="9097963"/>
            <a:ext cx="3197225" cy="522287"/>
          </a:xfrm>
          <a:prstGeom prst="rect">
            <a:avLst/>
          </a:prstGeom>
          <a:noFill/>
          <a:ln w="9525">
            <a:noFill/>
            <a:miter lim="800000"/>
            <a:headEnd/>
            <a:tailEnd/>
          </a:ln>
          <a:effectLst/>
        </p:spPr>
        <p:txBody>
          <a:bodyPr vert="horz" wrap="square" lIns="93045" tIns="46522" rIns="93045" bIns="46522" numCol="1" anchor="b" anchorCtr="0" compatLnSpc="1">
            <a:prstTxWarp prst="textNoShape">
              <a:avLst/>
            </a:prstTxWarp>
          </a:bodyPr>
          <a:lstStyle>
            <a:lvl1pPr algn="r" defTabSz="930275" eaLnBrk="0" hangingPunct="0">
              <a:defRPr sz="1200" b="0">
                <a:latin typeface="Times New Roman" charset="0"/>
              </a:defRPr>
            </a:lvl1pPr>
          </a:lstStyle>
          <a:p>
            <a:pPr>
              <a:defRPr/>
            </a:pPr>
            <a:fld id="{9A9C6BC0-3D8A-4258-9BA8-3952992F70AF}" type="slidenum">
              <a:rPr lang="en-US"/>
              <a:pPr>
                <a:defRPr/>
              </a:pPr>
              <a:t>‹#›</a:t>
            </a:fld>
            <a:endParaRPr lang="en-US" dirty="0"/>
          </a:p>
        </p:txBody>
      </p:sp>
    </p:spTree>
    <p:extLst>
      <p:ext uri="{BB962C8B-B14F-4D97-AF65-F5344CB8AC3E}">
        <p14:creationId xmlns:p14="http://schemas.microsoft.com/office/powerpoint/2010/main" val="28955100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179763" cy="447675"/>
          </a:xfrm>
          <a:prstGeom prst="rect">
            <a:avLst/>
          </a:prstGeom>
          <a:noFill/>
          <a:ln w="9525">
            <a:noFill/>
            <a:miter lim="800000"/>
            <a:headEnd/>
            <a:tailEnd/>
          </a:ln>
          <a:effectLst/>
        </p:spPr>
        <p:txBody>
          <a:bodyPr vert="horz" wrap="square" lIns="92702" tIns="46351" rIns="92702" bIns="46351" numCol="1" anchor="t" anchorCtr="0" compatLnSpc="1">
            <a:prstTxWarp prst="textNoShape">
              <a:avLst/>
            </a:prstTxWarp>
          </a:bodyPr>
          <a:lstStyle>
            <a:lvl1pPr algn="l" defTabSz="927100" eaLnBrk="0" hangingPunct="0">
              <a:defRPr sz="1200" b="0" dirty="0">
                <a:latin typeface="Tahoma" charset="0"/>
              </a:defRPr>
            </a:lvl1pPr>
          </a:lstStyle>
          <a:p>
            <a:pPr>
              <a:defRPr/>
            </a:pPr>
            <a:endParaRPr lang="en-US"/>
          </a:p>
        </p:txBody>
      </p:sp>
      <p:sp>
        <p:nvSpPr>
          <p:cNvPr id="82947" name="Rectangle 3"/>
          <p:cNvSpPr>
            <a:spLocks noGrp="1" noChangeArrowheads="1"/>
          </p:cNvSpPr>
          <p:nvPr>
            <p:ph type="dt" idx="1"/>
          </p:nvPr>
        </p:nvSpPr>
        <p:spPr bwMode="auto">
          <a:xfrm>
            <a:off x="4183063" y="0"/>
            <a:ext cx="3095625" cy="447675"/>
          </a:xfrm>
          <a:prstGeom prst="rect">
            <a:avLst/>
          </a:prstGeom>
          <a:noFill/>
          <a:ln w="9525">
            <a:noFill/>
            <a:miter lim="800000"/>
            <a:headEnd/>
            <a:tailEnd/>
          </a:ln>
          <a:effectLst/>
        </p:spPr>
        <p:txBody>
          <a:bodyPr vert="horz" wrap="square" lIns="92702" tIns="46351" rIns="92702" bIns="46351" numCol="1" anchor="t" anchorCtr="0" compatLnSpc="1">
            <a:prstTxWarp prst="textNoShape">
              <a:avLst/>
            </a:prstTxWarp>
          </a:bodyPr>
          <a:lstStyle>
            <a:lvl1pPr algn="r" defTabSz="927100" eaLnBrk="0" hangingPunct="0">
              <a:defRPr sz="1200" b="0" dirty="0">
                <a:latin typeface="Tahoma"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03313" y="744538"/>
            <a:ext cx="5160962" cy="3573462"/>
          </a:xfrm>
          <a:prstGeom prst="rect">
            <a:avLst/>
          </a:prstGeom>
          <a:noFill/>
          <a:ln w="9525">
            <a:solidFill>
              <a:srgbClr val="000000"/>
            </a:solidFill>
            <a:miter lim="800000"/>
            <a:headEnd/>
            <a:tailEnd/>
          </a:ln>
        </p:spPr>
      </p:sp>
      <p:sp>
        <p:nvSpPr>
          <p:cNvPr id="82949" name="Rectangle 5"/>
          <p:cNvSpPr>
            <a:spLocks noGrp="1" noChangeArrowheads="1"/>
          </p:cNvSpPr>
          <p:nvPr>
            <p:ph type="body" sz="quarter" idx="3"/>
          </p:nvPr>
        </p:nvSpPr>
        <p:spPr bwMode="auto">
          <a:xfrm>
            <a:off x="1006475" y="4538663"/>
            <a:ext cx="5351463" cy="4314825"/>
          </a:xfrm>
          <a:prstGeom prst="rect">
            <a:avLst/>
          </a:prstGeom>
          <a:noFill/>
          <a:ln w="9525">
            <a:noFill/>
            <a:miter lim="800000"/>
            <a:headEnd/>
            <a:tailEnd/>
          </a:ln>
          <a:effectLst/>
        </p:spPr>
        <p:txBody>
          <a:bodyPr vert="horz" wrap="square" lIns="92702" tIns="46351" rIns="92702" bIns="46351" numCol="1" anchor="t" anchorCtr="0" compatLnSpc="1">
            <a:prstTxWarp prst="textNoShape">
              <a:avLst/>
            </a:prstTxWarp>
          </a:bodyPr>
          <a:lstStyle/>
          <a:p>
            <a:pPr lvl="0"/>
            <a:r>
              <a:rPr lang="en-GB" noProof="0" smtClean="0"/>
              <a:t>Cliquez pour modifier les styles du texte du masque</a:t>
            </a:r>
          </a:p>
          <a:p>
            <a:pPr lvl="1"/>
            <a:r>
              <a:rPr lang="en-GB" noProof="0" smtClean="0"/>
              <a:t>Deuxième niveau</a:t>
            </a:r>
          </a:p>
          <a:p>
            <a:pPr lvl="2"/>
            <a:r>
              <a:rPr lang="en-GB" noProof="0" smtClean="0"/>
              <a:t>Troisième niveau</a:t>
            </a:r>
          </a:p>
          <a:p>
            <a:pPr lvl="3"/>
            <a:r>
              <a:rPr lang="en-GB" noProof="0" smtClean="0"/>
              <a:t>Quatrième niveau</a:t>
            </a:r>
          </a:p>
          <a:p>
            <a:pPr lvl="4"/>
            <a:r>
              <a:rPr lang="en-GB" noProof="0" smtClean="0"/>
              <a:t>Cinquième niveau</a:t>
            </a:r>
          </a:p>
        </p:txBody>
      </p:sp>
      <p:sp>
        <p:nvSpPr>
          <p:cNvPr id="82950" name="Rectangle 6"/>
          <p:cNvSpPr>
            <a:spLocks noGrp="1" noChangeArrowheads="1"/>
          </p:cNvSpPr>
          <p:nvPr>
            <p:ph type="ftr" sz="quarter" idx="4"/>
          </p:nvPr>
        </p:nvSpPr>
        <p:spPr bwMode="auto">
          <a:xfrm>
            <a:off x="0" y="9151938"/>
            <a:ext cx="3179763" cy="446087"/>
          </a:xfrm>
          <a:prstGeom prst="rect">
            <a:avLst/>
          </a:prstGeom>
          <a:noFill/>
          <a:ln w="9525">
            <a:noFill/>
            <a:miter lim="800000"/>
            <a:headEnd/>
            <a:tailEnd/>
          </a:ln>
          <a:effectLst/>
        </p:spPr>
        <p:txBody>
          <a:bodyPr vert="horz" wrap="square" lIns="92702" tIns="46351" rIns="92702" bIns="46351" numCol="1" anchor="b" anchorCtr="0" compatLnSpc="1">
            <a:prstTxWarp prst="textNoShape">
              <a:avLst/>
            </a:prstTxWarp>
          </a:bodyPr>
          <a:lstStyle>
            <a:lvl1pPr algn="l" defTabSz="927100" eaLnBrk="0" hangingPunct="0">
              <a:defRPr sz="1200" b="0" dirty="0">
                <a:latin typeface="Tahoma" charset="0"/>
              </a:defRPr>
            </a:lvl1pPr>
          </a:lstStyle>
          <a:p>
            <a:pPr>
              <a:defRPr/>
            </a:pPr>
            <a:endParaRPr lang="en-US"/>
          </a:p>
        </p:txBody>
      </p:sp>
      <p:sp>
        <p:nvSpPr>
          <p:cNvPr id="82951" name="Rectangle 7"/>
          <p:cNvSpPr>
            <a:spLocks noGrp="1" noChangeArrowheads="1"/>
          </p:cNvSpPr>
          <p:nvPr>
            <p:ph type="sldNum" sz="quarter" idx="5"/>
          </p:nvPr>
        </p:nvSpPr>
        <p:spPr bwMode="auto">
          <a:xfrm>
            <a:off x="4183063" y="9151938"/>
            <a:ext cx="3095625" cy="446087"/>
          </a:xfrm>
          <a:prstGeom prst="rect">
            <a:avLst/>
          </a:prstGeom>
          <a:noFill/>
          <a:ln w="9525">
            <a:noFill/>
            <a:miter lim="800000"/>
            <a:headEnd/>
            <a:tailEnd/>
          </a:ln>
          <a:effectLst/>
        </p:spPr>
        <p:txBody>
          <a:bodyPr vert="horz" wrap="square" lIns="92702" tIns="46351" rIns="92702" bIns="46351" numCol="1" anchor="b" anchorCtr="0" compatLnSpc="1">
            <a:prstTxWarp prst="textNoShape">
              <a:avLst/>
            </a:prstTxWarp>
          </a:bodyPr>
          <a:lstStyle>
            <a:lvl1pPr algn="r" defTabSz="927100" eaLnBrk="0" hangingPunct="0">
              <a:defRPr sz="1200" b="0">
                <a:latin typeface="Tahoma" charset="0"/>
              </a:defRPr>
            </a:lvl1pPr>
          </a:lstStyle>
          <a:p>
            <a:pPr>
              <a:defRPr/>
            </a:pPr>
            <a:fld id="{796FCDCD-7955-47BF-9C0B-CD623C01F6C6}" type="slidenum">
              <a:rPr lang="en-US"/>
              <a:pPr>
                <a:defRPr/>
              </a:pPr>
              <a:t>‹#›</a:t>
            </a:fld>
            <a:endParaRPr lang="en-US" dirty="0"/>
          </a:p>
        </p:txBody>
      </p:sp>
    </p:spTree>
    <p:extLst>
      <p:ext uri="{BB962C8B-B14F-4D97-AF65-F5344CB8AC3E}">
        <p14:creationId xmlns:p14="http://schemas.microsoft.com/office/powerpoint/2010/main" val="152085826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448" algn="l" defTabSz="457089" rtl="0" eaLnBrk="1" latinLnBrk="0" hangingPunct="1">
      <a:defRPr sz="1200" kern="1200">
        <a:solidFill>
          <a:schemeClr val="tx1"/>
        </a:solidFill>
        <a:latin typeface="+mn-lt"/>
        <a:ea typeface="+mn-ea"/>
        <a:cs typeface="+mn-cs"/>
      </a:defRPr>
    </a:lvl6pPr>
    <a:lvl7pPr marL="2742537" algn="l" defTabSz="457089" rtl="0" eaLnBrk="1" latinLnBrk="0" hangingPunct="1">
      <a:defRPr sz="1200" kern="1200">
        <a:solidFill>
          <a:schemeClr val="tx1"/>
        </a:solidFill>
        <a:latin typeface="+mn-lt"/>
        <a:ea typeface="+mn-ea"/>
        <a:cs typeface="+mn-cs"/>
      </a:defRPr>
    </a:lvl7pPr>
    <a:lvl8pPr marL="3199626" algn="l" defTabSz="457089" rtl="0" eaLnBrk="1" latinLnBrk="0" hangingPunct="1">
      <a:defRPr sz="1200" kern="1200">
        <a:solidFill>
          <a:schemeClr val="tx1"/>
        </a:solidFill>
        <a:latin typeface="+mn-lt"/>
        <a:ea typeface="+mn-ea"/>
        <a:cs typeface="+mn-cs"/>
      </a:defRPr>
    </a:lvl8pPr>
    <a:lvl9pPr marL="3656716" algn="l" defTabSz="4570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endParaRPr lang="fr-FR" smtClean="0">
              <a:ea typeface="MS PGothic" charset="0"/>
              <a:cs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endParaRPr lang="fr-FR"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p:spPr>
        <p:txBody>
          <a:bodyPr/>
          <a:lstStyle/>
          <a:p>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7" descr="garde_gris 2.jpg"/>
          <p:cNvPicPr>
            <a:picLocks noChangeAspect="1"/>
          </p:cNvPicPr>
          <p:nvPr userDrawn="1"/>
        </p:nvPicPr>
        <p:blipFill>
          <a:blip r:embed="rId2"/>
          <a:srcRect/>
          <a:stretch>
            <a:fillRect/>
          </a:stretch>
        </p:blipFill>
        <p:spPr bwMode="auto">
          <a:xfrm>
            <a:off x="0" y="0"/>
            <a:ext cx="9906000" cy="6858000"/>
          </a:xfrm>
          <a:prstGeom prst="rect">
            <a:avLst/>
          </a:prstGeom>
          <a:noFill/>
          <a:ln w="9525">
            <a:noFill/>
            <a:miter lim="800000"/>
            <a:headEnd/>
            <a:tailEnd/>
          </a:ln>
        </p:spPr>
      </p:pic>
      <p:pic>
        <p:nvPicPr>
          <p:cNvPr id="6" name="Picture 3"/>
          <p:cNvPicPr>
            <a:picLocks noChangeAspect="1"/>
          </p:cNvPicPr>
          <p:nvPr userDrawn="1"/>
        </p:nvPicPr>
        <p:blipFill>
          <a:blip r:embed="rId3"/>
          <a:stretch>
            <a:fillRect/>
          </a:stretch>
        </p:blipFill>
        <p:spPr>
          <a:xfrm>
            <a:off x="2404269" y="1236665"/>
            <a:ext cx="5097463" cy="415925"/>
          </a:xfrm>
          <a:prstGeom prst="rect">
            <a:avLst/>
          </a:prstGeom>
          <a:ln w="3175" cap="flat" cmpd="sng" algn="ctr">
            <a:noFill/>
            <a:prstDash val="solid"/>
            <a:round/>
            <a:headEnd type="none" w="med" len="med"/>
            <a:tailEnd type="none" w="med" len="med"/>
          </a:ln>
          <a:effectLst>
            <a:outerShdw blurRad="50800" dist="38100" dir="2700000">
              <a:srgbClr val="605E5A">
                <a:alpha val="43000"/>
              </a:srgbClr>
            </a:outerShdw>
          </a:effectLst>
        </p:spPr>
      </p:pic>
      <p:sp>
        <p:nvSpPr>
          <p:cNvPr id="7" name="Titre 6"/>
          <p:cNvSpPr>
            <a:spLocks noGrp="1"/>
          </p:cNvSpPr>
          <p:nvPr>
            <p:ph type="title"/>
          </p:nvPr>
        </p:nvSpPr>
        <p:spPr>
          <a:xfrm>
            <a:off x="1055056" y="3549052"/>
            <a:ext cx="7795888" cy="685800"/>
          </a:xfrm>
        </p:spPr>
        <p:txBody>
          <a:bodyPr/>
          <a:lstStyle>
            <a:lvl1pPr algn="ctr">
              <a:defRPr sz="2000">
                <a:solidFill>
                  <a:schemeClr val="bg1"/>
                </a:solidFill>
              </a:defRPr>
            </a:lvl1pPr>
          </a:lstStyle>
          <a:p>
            <a:r>
              <a:rPr lang="fr-FR" dirty="0" smtClean="0"/>
              <a:t>Cliquez et modifiez le titre</a:t>
            </a:r>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1" y="6480175"/>
            <a:ext cx="8603522" cy="1588"/>
          </a:xfrm>
          <a:prstGeom prst="line">
            <a:avLst/>
          </a:prstGeom>
          <a:noFill/>
          <a:ln w="6350">
            <a:solidFill>
              <a:srgbClr val="928B85"/>
            </a:solidFill>
            <a:round/>
            <a:headEnd/>
            <a:tailEnd/>
          </a:ln>
        </p:spPr>
      </p:cxnSp>
      <p:sp>
        <p:nvSpPr>
          <p:cNvPr id="7" name="Rectangle 3"/>
          <p:cNvSpPr txBox="1">
            <a:spLocks noChangeArrowheads="1"/>
          </p:cNvSpPr>
          <p:nvPr userDrawn="1"/>
        </p:nvSpPr>
        <p:spPr bwMode="gray">
          <a:xfrm>
            <a:off x="868363" y="4224340"/>
            <a:ext cx="7588250" cy="257175"/>
          </a:xfrm>
          <a:prstGeom prst="rect">
            <a:avLst/>
          </a:prstGeom>
          <a:noFill/>
          <a:ln w="9525">
            <a:noFill/>
            <a:miter lim="800000"/>
            <a:headEnd/>
            <a:tailEnd/>
          </a:ln>
        </p:spPr>
        <p:txBody>
          <a:bodyPr lIns="87225" tIns="43615" rIns="87225" bIns="43615">
            <a:spAutoFit/>
          </a:bodyPr>
          <a:lstStyle/>
          <a:p>
            <a:pPr marL="339643" indent="-339643" defTabSz="871328" eaLnBrk="0" hangingPunct="0">
              <a:spcBef>
                <a:spcPct val="100000"/>
              </a:spcBef>
              <a:buClr>
                <a:srgbClr val="88827C"/>
              </a:buClr>
              <a:buSzPct val="120000"/>
              <a:buFont typeface="Arial" charset="0"/>
              <a:buNone/>
              <a:defRPr/>
            </a:pPr>
            <a:r>
              <a:rPr lang="fr-FR" sz="1100" b="0" dirty="0">
                <a:solidFill>
                  <a:schemeClr val="bg1"/>
                </a:solidFill>
                <a:latin typeface="Helvetica"/>
                <a:ea typeface="MS PGothic" pitchFamily="34" charset="-128"/>
                <a:cs typeface="Helvetica"/>
              </a:rPr>
              <a:t>CLICK TO EDIT MASTER TEXT STYLES</a:t>
            </a:r>
          </a:p>
        </p:txBody>
      </p:sp>
      <p:sp>
        <p:nvSpPr>
          <p:cNvPr id="3" name="Content Placeholder 2"/>
          <p:cNvSpPr>
            <a:spLocks noGrp="1"/>
          </p:cNvSpPr>
          <p:nvPr>
            <p:ph idx="1"/>
          </p:nvPr>
        </p:nvSpPr>
        <p:spPr>
          <a:xfrm>
            <a:off x="1108076" y="1666705"/>
            <a:ext cx="7688263" cy="1426910"/>
          </a:xfrm>
        </p:spPr>
        <p:txBody>
          <a:bodyPr/>
          <a:lstStyle>
            <a:lvl1pPr>
              <a:spcBef>
                <a:spcPts val="600"/>
              </a:spcBef>
              <a:defRPr>
                <a:latin typeface="Helvetica"/>
                <a:cs typeface="Helvetica"/>
              </a:defRPr>
            </a:lvl1pPr>
            <a:lvl2pPr>
              <a:spcBef>
                <a:spcPts val="600"/>
              </a:spcBef>
              <a:defRPr>
                <a:latin typeface="Helvetica"/>
                <a:cs typeface="Helvetica"/>
              </a:defRPr>
            </a:lvl2pPr>
            <a:lvl3pPr>
              <a:spcBef>
                <a:spcPts val="600"/>
              </a:spcBef>
              <a:defRPr>
                <a:latin typeface="Helvetica"/>
                <a:cs typeface="Helvetica"/>
              </a:defRPr>
            </a:lvl3pPr>
            <a:lvl4pPr>
              <a:spcBef>
                <a:spcPts val="600"/>
              </a:spcBef>
              <a:defRPr>
                <a:latin typeface="Helvetica"/>
                <a:cs typeface="Helvetica"/>
              </a:defRPr>
            </a:lvl4pPr>
            <a:lvl5pPr>
              <a:spcBef>
                <a:spcPts val="600"/>
              </a:spcBef>
              <a:defRPr>
                <a:latin typeface="Helvetica"/>
                <a:cs typeface="Helvetica"/>
              </a:defRPr>
            </a:lvl5pPr>
          </a:lstStyle>
          <a:p>
            <a:pPr lvl="0"/>
            <a:r>
              <a:rPr lang="fr-FR" noProof="0" dirty="0" smtClean="0"/>
              <a:t>Click to </a:t>
            </a:r>
            <a:r>
              <a:rPr lang="fr-FR" noProof="0" dirty="0" err="1" smtClean="0"/>
              <a:t>edit</a:t>
            </a:r>
            <a:r>
              <a:rPr lang="fr-FR" noProof="0" dirty="0" smtClean="0"/>
              <a:t> Master </a:t>
            </a:r>
            <a:r>
              <a:rPr lang="fr-FR" noProof="0" dirty="0" err="1" smtClean="0"/>
              <a:t>text</a:t>
            </a:r>
            <a:r>
              <a:rPr lang="fr-FR" noProof="0" dirty="0" smtClean="0"/>
              <a:t> styles</a:t>
            </a:r>
          </a:p>
          <a:p>
            <a:pPr lvl="1"/>
            <a:r>
              <a:rPr lang="fr-FR" noProof="0" dirty="0" smtClean="0"/>
              <a:t>Second </a:t>
            </a:r>
            <a:r>
              <a:rPr lang="fr-FR" noProof="0" dirty="0" err="1" smtClean="0"/>
              <a:t>level</a:t>
            </a:r>
            <a:endParaRPr lang="fr-FR" noProof="0" dirty="0" smtClean="0"/>
          </a:p>
          <a:p>
            <a:pPr lvl="2"/>
            <a:r>
              <a:rPr lang="fr-FR" noProof="0" dirty="0" err="1" smtClean="0"/>
              <a:t>Third</a:t>
            </a:r>
            <a:r>
              <a:rPr lang="fr-FR" noProof="0" dirty="0" smtClean="0"/>
              <a:t> </a:t>
            </a:r>
            <a:r>
              <a:rPr lang="fr-FR" noProof="0" dirty="0" err="1" smtClean="0"/>
              <a:t>level</a:t>
            </a:r>
            <a:endParaRPr lang="fr-FR" noProof="0" dirty="0" smtClean="0"/>
          </a:p>
          <a:p>
            <a:pPr lvl="3"/>
            <a:r>
              <a:rPr lang="fr-FR" noProof="0" dirty="0" err="1" smtClean="0"/>
              <a:t>Fourth</a:t>
            </a:r>
            <a:r>
              <a:rPr lang="fr-FR" noProof="0" dirty="0" smtClean="0"/>
              <a:t> </a:t>
            </a:r>
            <a:r>
              <a:rPr lang="fr-FR" noProof="0" dirty="0" err="1" smtClean="0"/>
              <a:t>level</a:t>
            </a:r>
            <a:endParaRPr lang="fr-FR" noProof="0" dirty="0" smtClean="0"/>
          </a:p>
          <a:p>
            <a:pPr lvl="4"/>
            <a:r>
              <a:rPr lang="fr-FR" noProof="0" dirty="0" err="1" smtClean="0"/>
              <a:t>Fifth</a:t>
            </a:r>
            <a:r>
              <a:rPr lang="fr-FR" noProof="0" dirty="0" smtClean="0"/>
              <a:t> </a:t>
            </a:r>
            <a:r>
              <a:rPr lang="fr-FR" noProof="0" dirty="0" err="1" smtClean="0"/>
              <a:t>level</a:t>
            </a:r>
            <a:endParaRPr lang="fr-FR" noProof="0" dirty="0"/>
          </a:p>
        </p:txBody>
      </p:sp>
      <p:sp>
        <p:nvSpPr>
          <p:cNvPr id="6" name="Title 5"/>
          <p:cNvSpPr>
            <a:spLocks noGrp="1"/>
          </p:cNvSpPr>
          <p:nvPr>
            <p:ph type="title"/>
          </p:nvPr>
        </p:nvSpPr>
        <p:spPr/>
        <p:txBody>
          <a:bodyPr/>
          <a:lstStyle>
            <a:lvl1pPr>
              <a:defRPr>
                <a:latin typeface="Helvetica"/>
                <a:cs typeface="Helvetica"/>
              </a:defRPr>
            </a:lvl1pPr>
          </a:lstStyle>
          <a:p>
            <a:r>
              <a:rPr lang="fr-FR" noProof="0" dirty="0" smtClean="0"/>
              <a:t>Click to </a:t>
            </a:r>
            <a:r>
              <a:rPr lang="fr-FR" noProof="0" dirty="0" err="1" smtClean="0"/>
              <a:t>edit</a:t>
            </a:r>
            <a:r>
              <a:rPr lang="fr-FR" noProof="0" dirty="0" smtClean="0"/>
              <a:t> Master </a:t>
            </a:r>
            <a:r>
              <a:rPr lang="fr-FR" noProof="0" dirty="0" err="1" smtClean="0"/>
              <a:t>title</a:t>
            </a:r>
            <a:r>
              <a:rPr lang="fr-FR" noProof="0" dirty="0" smtClean="0"/>
              <a:t> style</a:t>
            </a:r>
            <a:endParaRPr lang="fr-FR" noProof="0" dirty="0"/>
          </a:p>
        </p:txBody>
      </p:sp>
      <p:sp>
        <p:nvSpPr>
          <p:cNvPr id="8" name="Content Placeholder 7"/>
          <p:cNvSpPr>
            <a:spLocks noGrp="1"/>
          </p:cNvSpPr>
          <p:nvPr>
            <p:ph sz="quarter" idx="12"/>
          </p:nvPr>
        </p:nvSpPr>
        <p:spPr>
          <a:xfrm>
            <a:off x="620169" y="107840"/>
            <a:ext cx="8937788" cy="257379"/>
          </a:xfrm>
        </p:spPr>
        <p:txBody>
          <a:bodyPr/>
          <a:lstStyle>
            <a:lvl1pPr>
              <a:buNone/>
              <a:defRPr kumimoji="0" lang="fr-FR" sz="1100" b="0" i="0" u="none" strike="noStrike" kern="0" cap="none" spc="0" normalizeH="0" baseline="0" noProof="0" dirty="0" smtClean="0">
                <a:ln>
                  <a:noFill/>
                </a:ln>
                <a:solidFill>
                  <a:schemeClr val="bg1"/>
                </a:solidFill>
                <a:effectLst/>
                <a:uLnTx/>
                <a:uFillTx/>
                <a:latin typeface="Helvetica"/>
                <a:ea typeface="ＭＳ Ｐゴシック" charset="-128"/>
                <a:cs typeface="Helvetica"/>
              </a:defRPr>
            </a:lvl1pPr>
          </a:lstStyle>
          <a:p>
            <a:pPr lvl="0"/>
            <a:r>
              <a:rPr lang="en-US" noProof="0" smtClean="0"/>
              <a:t>Cliquez pour modifier les styles du texte du masque</a:t>
            </a:r>
          </a:p>
        </p:txBody>
      </p:sp>
      <p:sp>
        <p:nvSpPr>
          <p:cNvPr id="9" name="Slide Number Placeholder 4"/>
          <p:cNvSpPr>
            <a:spLocks noGrp="1"/>
          </p:cNvSpPr>
          <p:nvPr>
            <p:ph type="sldNum" sz="quarter" idx="13"/>
          </p:nvPr>
        </p:nvSpPr>
        <p:spPr/>
        <p:txBody>
          <a:bodyPr/>
          <a:lstStyle>
            <a:lvl1pPr>
              <a:defRPr>
                <a:latin typeface="Helvetica"/>
                <a:cs typeface="Helvetica"/>
              </a:defRPr>
            </a:lvl1pPr>
          </a:lstStyle>
          <a:p>
            <a:pPr>
              <a:defRPr/>
            </a:pPr>
            <a:fld id="{4EE31B99-1400-4A10-9EDE-E3421D805DDA}" type="slidenum">
              <a:rPr lang="fr-FR"/>
              <a:pPr>
                <a:defRPr/>
              </a:pPr>
              <a:t>‹#›</a:t>
            </a:fld>
            <a:endParaRPr lang="fr-FR" sz="1400" dirty="0"/>
          </a:p>
        </p:txBody>
      </p:sp>
      <p:sp>
        <p:nvSpPr>
          <p:cNvPr id="10" name="Rectangle 4"/>
          <p:cNvSpPr>
            <a:spLocks noGrp="1" noChangeArrowheads="1"/>
          </p:cNvSpPr>
          <p:nvPr>
            <p:ph type="ftr" sz="quarter" idx="14"/>
          </p:nvPr>
        </p:nvSpPr>
        <p:spPr/>
        <p:txBody>
          <a:bodyPr/>
          <a:lstStyle>
            <a:lvl1pPr>
              <a:defRPr smtClean="0"/>
            </a:lvl1pPr>
          </a:lstStyle>
          <a:p>
            <a:pPr>
              <a:defRPr/>
            </a:pPr>
            <a:r>
              <a:rPr lang="en-US" smtClean="0"/>
              <a:t>ECDYS secteur ASD - Présentation du cabinet 22 juin 2011</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pied de page 2"/>
          <p:cNvSpPr>
            <a:spLocks noGrp="1"/>
          </p:cNvSpPr>
          <p:nvPr>
            <p:ph type="ftr" sz="quarter" idx="10"/>
          </p:nvPr>
        </p:nvSpPr>
        <p:spPr/>
        <p:txBody>
          <a:bodyPr/>
          <a:lstStyle/>
          <a:p>
            <a:pPr>
              <a:defRPr/>
            </a:pPr>
            <a:r>
              <a:rPr lang="en-US" smtClean="0"/>
              <a:t>ECDYS secteur ASD - Présentation du cabinet 22 juin 2011</a:t>
            </a:r>
            <a:endParaRPr lang="fr-FR" dirty="0"/>
          </a:p>
        </p:txBody>
      </p:sp>
      <p:sp>
        <p:nvSpPr>
          <p:cNvPr id="4" name="Espace réservé du numéro de diapositive 3"/>
          <p:cNvSpPr>
            <a:spLocks noGrp="1"/>
          </p:cNvSpPr>
          <p:nvPr>
            <p:ph type="sldNum" sz="quarter" idx="11"/>
          </p:nvPr>
        </p:nvSpPr>
        <p:spPr/>
        <p:txBody>
          <a:bodyPr/>
          <a:lstStyle/>
          <a:p>
            <a:pPr>
              <a:defRPr/>
            </a:pPr>
            <a:fld id="{8F9624B2-C8ED-48F5-83C6-D10E44A412FF}" type="slidenum">
              <a:rPr lang="fr-FR" smtClean="0"/>
              <a:pPr>
                <a:defRPr/>
              </a:pPr>
              <a:t>‹#›</a:t>
            </a:fld>
            <a:endParaRPr lang="fr-FR" dirty="0"/>
          </a:p>
        </p:txBody>
      </p:sp>
      <p:sp>
        <p:nvSpPr>
          <p:cNvPr id="6" name="Espace réservé du texte 5"/>
          <p:cNvSpPr>
            <a:spLocks noGrp="1"/>
          </p:cNvSpPr>
          <p:nvPr>
            <p:ph type="body" sz="quarter" idx="12"/>
          </p:nvPr>
        </p:nvSpPr>
        <p:spPr>
          <a:xfrm>
            <a:off x="1064849" y="1515981"/>
            <a:ext cx="3865107" cy="1570026"/>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texte 7"/>
          <p:cNvSpPr>
            <a:spLocks noGrp="1"/>
          </p:cNvSpPr>
          <p:nvPr>
            <p:ph type="body" sz="quarter" idx="13"/>
          </p:nvPr>
        </p:nvSpPr>
        <p:spPr>
          <a:xfrm>
            <a:off x="5066310" y="1516063"/>
            <a:ext cx="3892550" cy="1570026"/>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F69A63A-F70B-1C41-8FDF-4DEEFCE42D7F}"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5" name="Rectangle 5"/>
          <p:cNvSpPr txBox="1">
            <a:spLocks noChangeArrowheads="1"/>
          </p:cNvSpPr>
          <p:nvPr userDrawn="1"/>
        </p:nvSpPr>
        <p:spPr bwMode="gray">
          <a:xfrm>
            <a:off x="9586913" y="96838"/>
            <a:ext cx="319087" cy="277812"/>
          </a:xfrm>
          <a:prstGeom prst="rect">
            <a:avLst/>
          </a:prstGeom>
          <a:noFill/>
          <a:ln w="9525">
            <a:noFill/>
            <a:miter lim="800000"/>
            <a:headEnd/>
            <a:tailEnd/>
          </a:ln>
          <a:effectLst/>
        </p:spPr>
        <p:txBody>
          <a:bodyPr lIns="0" tIns="0" rIns="0" bIns="0" anchor="ctr"/>
          <a:lstStyle/>
          <a:p>
            <a:pPr algn="ctr" eaLnBrk="0" hangingPunct="0">
              <a:defRPr/>
            </a:pPr>
            <a:fld id="{4870C439-E041-4CF1-84D7-4F93355E57DF}" type="slidenum">
              <a:rPr lang="fr-FR" sz="700">
                <a:solidFill>
                  <a:srgbClr val="7A7A7A"/>
                </a:solidFill>
              </a:rPr>
              <a:pPr algn="ctr" eaLnBrk="0" hangingPunct="0">
                <a:defRPr/>
              </a:pPr>
              <a:t>‹#›</a:t>
            </a:fld>
            <a:endParaRPr lang="fr-FR" sz="700">
              <a:solidFill>
                <a:srgbClr val="7A7A7A"/>
              </a:solidFill>
            </a:endParaRPr>
          </a:p>
        </p:txBody>
      </p:sp>
      <p:sp>
        <p:nvSpPr>
          <p:cNvPr id="3" name="Titre 1"/>
          <p:cNvSpPr>
            <a:spLocks noGrp="1"/>
          </p:cNvSpPr>
          <p:nvPr>
            <p:ph type="title"/>
          </p:nvPr>
        </p:nvSpPr>
        <p:spPr>
          <a:xfrm>
            <a:off x="1108075" y="576263"/>
            <a:ext cx="8312150" cy="685800"/>
          </a:xfrm>
        </p:spPr>
        <p:txBody>
          <a:bodyPr/>
          <a:lstStyle/>
          <a:p>
            <a:r>
              <a:rPr lang="fr-FR" dirty="0" smtClean="0"/>
              <a:t>Cliquez pour modifier le style du titre</a:t>
            </a:r>
            <a:endParaRPr lang="fr-FR" dirty="0"/>
          </a:p>
        </p:txBody>
      </p:sp>
      <p:sp>
        <p:nvSpPr>
          <p:cNvPr id="4" name="Espace réservé du contenu 2"/>
          <p:cNvSpPr>
            <a:spLocks noGrp="1"/>
          </p:cNvSpPr>
          <p:nvPr>
            <p:ph idx="1"/>
          </p:nvPr>
        </p:nvSpPr>
        <p:spPr>
          <a:xfrm>
            <a:off x="1108075" y="1927225"/>
            <a:ext cx="7688263" cy="132715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Content Placeholder 7"/>
          <p:cNvSpPr>
            <a:spLocks noGrp="1"/>
          </p:cNvSpPr>
          <p:nvPr>
            <p:ph sz="quarter" idx="12"/>
          </p:nvPr>
        </p:nvSpPr>
        <p:spPr>
          <a:xfrm>
            <a:off x="614041" y="110994"/>
            <a:ext cx="5085065" cy="257379"/>
          </a:xfrm>
        </p:spPr>
        <p:txBody>
          <a:bodyPr/>
          <a:lstStyle>
            <a:lvl1pPr>
              <a:buNone/>
              <a:defRPr kumimoji="0" lang="fr-FR" sz="1100" b="0" i="0" u="none" strike="noStrike" kern="0" cap="none" spc="0" normalizeH="0" baseline="0" noProof="0" dirty="0" smtClean="0">
                <a:ln>
                  <a:noFill/>
                </a:ln>
                <a:solidFill>
                  <a:schemeClr val="bg1"/>
                </a:solidFill>
                <a:effectLst/>
                <a:uLnTx/>
                <a:uFillTx/>
                <a:latin typeface="Helvetica"/>
                <a:ea typeface="ＭＳ Ｐゴシック" charset="-128"/>
                <a:cs typeface="Helvetica"/>
              </a:defRPr>
            </a:lvl1pPr>
          </a:lstStyle>
          <a:p>
            <a:pPr lvl="0"/>
            <a:endParaRPr lang="fr-FR" dirty="0" smtClean="0"/>
          </a:p>
        </p:txBody>
      </p:sp>
      <p:sp>
        <p:nvSpPr>
          <p:cNvPr id="7" name="Rectangle 5"/>
          <p:cNvSpPr>
            <a:spLocks noGrp="1" noChangeArrowheads="1"/>
          </p:cNvSpPr>
          <p:nvPr>
            <p:ph type="sldNum" sz="quarter" idx="13"/>
          </p:nvPr>
        </p:nvSpPr>
        <p:spPr/>
        <p:txBody>
          <a:bodyPr/>
          <a:lstStyle>
            <a:lvl1pPr>
              <a:defRPr/>
            </a:lvl1pPr>
          </a:lstStyle>
          <a:p>
            <a:pPr>
              <a:defRPr/>
            </a:pPr>
            <a:fld id="{AF0239D6-27A3-44A3-A7C8-84D6BBA5DBFC}" type="slidenum">
              <a:rPr lang="fr-FR"/>
              <a:pPr>
                <a:defRPr/>
              </a:pPr>
              <a:t>‹#›</a:t>
            </a:fld>
            <a:endParaRPr lang="fr-FR"/>
          </a:p>
        </p:txBody>
      </p:sp>
      <p:sp>
        <p:nvSpPr>
          <p:cNvPr id="8" name="Footer Placeholder 3"/>
          <p:cNvSpPr>
            <a:spLocks noGrp="1"/>
          </p:cNvSpPr>
          <p:nvPr>
            <p:ph type="ftr" sz="quarter" idx="14"/>
          </p:nvPr>
        </p:nvSpPr>
        <p:spPr/>
        <p:txBody>
          <a:bodyPr/>
          <a:lstStyle>
            <a:lvl1pPr algn="l" eaLnBrk="0" hangingPunct="0">
              <a:defRPr smtClean="0">
                <a:latin typeface="Helvetica"/>
                <a:cs typeface="Helvetica"/>
              </a:defRPr>
            </a:lvl1pPr>
          </a:lstStyle>
          <a:p>
            <a:pPr>
              <a:defRPr/>
            </a:pPr>
            <a:r>
              <a:rPr lang="en-US" smtClean="0"/>
              <a:t>ECDYS secteur ASD - Présentation du cabinet 22 juin 2011</a:t>
            </a: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08075" y="576263"/>
            <a:ext cx="7749725"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dirty="0" smtClean="0"/>
              <a:t>Click to </a:t>
            </a:r>
            <a:r>
              <a:rPr lang="fr-FR" dirty="0" err="1" smtClean="0"/>
              <a:t>edit</a:t>
            </a:r>
            <a:r>
              <a:rPr lang="fr-FR" dirty="0" smtClean="0"/>
              <a:t> Master </a:t>
            </a:r>
            <a:r>
              <a:rPr lang="fr-FR" dirty="0" err="1" smtClean="0"/>
              <a:t>title</a:t>
            </a:r>
            <a:r>
              <a:rPr lang="fr-FR" dirty="0" smtClean="0"/>
              <a:t> style</a:t>
            </a:r>
          </a:p>
        </p:txBody>
      </p:sp>
      <p:sp>
        <p:nvSpPr>
          <p:cNvPr id="1027" name="Rectangle 3"/>
          <p:cNvSpPr>
            <a:spLocks noGrp="1" noChangeArrowheads="1"/>
          </p:cNvSpPr>
          <p:nvPr>
            <p:ph type="body" idx="1"/>
          </p:nvPr>
        </p:nvSpPr>
        <p:spPr bwMode="gray">
          <a:xfrm>
            <a:off x="1108076" y="1642290"/>
            <a:ext cx="7688263" cy="1245322"/>
          </a:xfrm>
          <a:prstGeom prst="rect">
            <a:avLst/>
          </a:prstGeom>
          <a:noFill/>
          <a:ln w="9525">
            <a:noFill/>
            <a:miter lim="800000"/>
            <a:headEnd/>
            <a:tailEnd/>
          </a:ln>
        </p:spPr>
        <p:txBody>
          <a:bodyPr vert="horz" wrap="square" lIns="87225" tIns="43615" rIns="87225" bIns="43615" numCol="1" anchor="t" anchorCtr="0" compatLnSpc="1">
            <a:prstTxWarp prst="textNoShape">
              <a:avLst/>
            </a:prstTxWarp>
            <a:sp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Thirdlevel</a:t>
            </a:r>
            <a:endParaRPr lang="fr-FR" dirty="0" smtClean="0"/>
          </a:p>
          <a:p>
            <a:pPr lvl="3"/>
            <a:r>
              <a:rPr lang="fr-FR" dirty="0" err="1" smtClean="0"/>
              <a:t>Fourthlevel</a:t>
            </a:r>
            <a:endParaRPr lang="fr-FR" dirty="0" smtClean="0"/>
          </a:p>
          <a:p>
            <a:pPr lvl="4"/>
            <a:r>
              <a:rPr lang="fr-FR" dirty="0" err="1" smtClean="0"/>
              <a:t>Fifthlevel</a:t>
            </a:r>
            <a:endParaRPr lang="fr-FR" dirty="0" smtClean="0"/>
          </a:p>
        </p:txBody>
      </p:sp>
      <p:sp>
        <p:nvSpPr>
          <p:cNvPr id="79876" name="Rectangle 4"/>
          <p:cNvSpPr>
            <a:spLocks noGrp="1" noChangeArrowheads="1"/>
          </p:cNvSpPr>
          <p:nvPr>
            <p:ph type="ftr" sz="quarter" idx="3"/>
          </p:nvPr>
        </p:nvSpPr>
        <p:spPr bwMode="auto">
          <a:xfrm>
            <a:off x="134938" y="6570665"/>
            <a:ext cx="2921000" cy="14287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eaLnBrk="0" hangingPunct="0">
              <a:defRPr sz="700" b="0" smtClean="0">
                <a:solidFill>
                  <a:srgbClr val="99948F"/>
                </a:solidFill>
                <a:latin typeface="Helvetica"/>
                <a:ea typeface="Helvetica"/>
                <a:cs typeface="Helvetica"/>
              </a:defRPr>
            </a:lvl1pPr>
          </a:lstStyle>
          <a:p>
            <a:pPr>
              <a:defRPr/>
            </a:pPr>
            <a:r>
              <a:rPr lang="en-US" smtClean="0"/>
              <a:t>ECDYS secteur ASD - Présentation du cabinet 22 juin 2011</a:t>
            </a:r>
            <a:endParaRPr lang="fr-FR" dirty="0"/>
          </a:p>
        </p:txBody>
      </p:sp>
      <p:pic>
        <p:nvPicPr>
          <p:cNvPr id="1029" name="Picture 7"/>
          <p:cNvPicPr>
            <a:picLocks noChangeAspect="1"/>
          </p:cNvPicPr>
          <p:nvPr/>
        </p:nvPicPr>
        <p:blipFill>
          <a:blip r:embed="rId7"/>
          <a:srcRect/>
          <a:stretch>
            <a:fillRect/>
          </a:stretch>
        </p:blipFill>
        <p:spPr bwMode="auto">
          <a:xfrm>
            <a:off x="8745539" y="6286502"/>
            <a:ext cx="1006475" cy="398463"/>
          </a:xfrm>
          <a:prstGeom prst="rect">
            <a:avLst/>
          </a:prstGeom>
          <a:noFill/>
          <a:ln w="9525">
            <a:noFill/>
            <a:miter lim="800000"/>
            <a:headEnd/>
            <a:tailEnd/>
          </a:ln>
        </p:spPr>
      </p:pic>
      <p:sp>
        <p:nvSpPr>
          <p:cNvPr id="10" name="Rectangle 9"/>
          <p:cNvSpPr/>
          <p:nvPr userDrawn="1"/>
        </p:nvSpPr>
        <p:spPr bwMode="auto">
          <a:xfrm>
            <a:off x="0" y="98427"/>
            <a:ext cx="9906000" cy="282575"/>
          </a:xfrm>
          <a:prstGeom prst="rect">
            <a:avLst/>
          </a:prstGeom>
          <a:gradFill flip="none" rotWithShape="1">
            <a:gsLst>
              <a:gs pos="0">
                <a:srgbClr val="88817C"/>
              </a:gs>
              <a:gs pos="100000">
                <a:srgbClr val="4F4D4B"/>
              </a:gs>
            </a:gsLst>
            <a:lin ang="0" scaled="1"/>
            <a:tileRect/>
          </a:gradFill>
          <a:ln w="9525" cap="flat" cmpd="sng" algn="ctr">
            <a:noFill/>
            <a:prstDash val="solid"/>
            <a:round/>
            <a:headEnd type="none" w="med" len="med"/>
            <a:tailEnd type="none" w="med" len="med"/>
          </a:ln>
          <a:effectLst/>
        </p:spPr>
        <p:txBody>
          <a:bodyPr lIns="35990" tIns="35990" rIns="35990" bIns="35990" anchor="ctr"/>
          <a:lstStyle/>
          <a:p>
            <a:pPr algn="ctr" eaLnBrk="0" hangingPunct="0">
              <a:defRPr/>
            </a:pPr>
            <a:endParaRPr lang="fr-FR" dirty="0">
              <a:latin typeface="Helvetica"/>
              <a:cs typeface="Helvetica"/>
            </a:endParaRPr>
          </a:p>
        </p:txBody>
      </p:sp>
      <p:cxnSp>
        <p:nvCxnSpPr>
          <p:cNvPr id="1031" name="Straight Connector 14"/>
          <p:cNvCxnSpPr>
            <a:cxnSpLocks noChangeShapeType="1"/>
          </p:cNvCxnSpPr>
          <p:nvPr userDrawn="1"/>
        </p:nvCxnSpPr>
        <p:spPr bwMode="auto">
          <a:xfrm flipV="1">
            <a:off x="1065199" y="1263615"/>
            <a:ext cx="7784139" cy="1"/>
          </a:xfrm>
          <a:prstGeom prst="line">
            <a:avLst/>
          </a:prstGeom>
          <a:noFill/>
          <a:ln w="12700">
            <a:solidFill>
              <a:srgbClr val="D3311E"/>
            </a:solidFill>
            <a:round/>
            <a:headEnd/>
            <a:tailEnd/>
          </a:ln>
        </p:spPr>
      </p:cxnSp>
      <p:pic>
        <p:nvPicPr>
          <p:cNvPr id="1033" name="Picture 11"/>
          <p:cNvPicPr>
            <a:picLocks noChangeAspect="1"/>
          </p:cNvPicPr>
          <p:nvPr/>
        </p:nvPicPr>
        <p:blipFill>
          <a:blip r:embed="rId8"/>
          <a:srcRect/>
          <a:stretch>
            <a:fillRect/>
          </a:stretch>
        </p:blipFill>
        <p:spPr bwMode="auto">
          <a:xfrm>
            <a:off x="317500" y="117477"/>
            <a:ext cx="249238" cy="244475"/>
          </a:xfrm>
          <a:prstGeom prst="rect">
            <a:avLst/>
          </a:prstGeom>
          <a:noFill/>
          <a:ln w="9525">
            <a:noFill/>
            <a:miter lim="800000"/>
            <a:headEnd/>
            <a:tailEnd/>
          </a:ln>
        </p:spPr>
      </p:pic>
      <p:sp>
        <p:nvSpPr>
          <p:cNvPr id="11" name="Rectangle 25"/>
          <p:cNvSpPr>
            <a:spLocks noChangeArrowheads="1"/>
          </p:cNvSpPr>
          <p:nvPr userDrawn="1"/>
        </p:nvSpPr>
        <p:spPr bwMode="auto">
          <a:xfrm>
            <a:off x="9582150" y="98425"/>
            <a:ext cx="323850" cy="280988"/>
          </a:xfrm>
          <a:prstGeom prst="rect">
            <a:avLst/>
          </a:prstGeom>
          <a:solidFill>
            <a:srgbClr val="F5BE54"/>
          </a:solidFill>
          <a:ln w="9525">
            <a:noFill/>
            <a:miter lim="800000"/>
            <a:headEnd/>
            <a:tailEnd/>
          </a:ln>
        </p:spPr>
        <p:txBody>
          <a:bodyPr wrap="none" lIns="91418" tIns="45710" rIns="91418" bIns="45710" anchor="ctr"/>
          <a:lstStyle/>
          <a:p>
            <a:pPr algn="ctr" eaLnBrk="0" hangingPunct="0">
              <a:defRPr/>
            </a:pPr>
            <a:endParaRPr lang="fr-FR" dirty="0">
              <a:latin typeface="Helvetica"/>
              <a:cs typeface="Helvetica"/>
            </a:endParaRPr>
          </a:p>
        </p:txBody>
      </p:sp>
      <p:sp>
        <p:nvSpPr>
          <p:cNvPr id="79877" name="Rectangle 5"/>
          <p:cNvSpPr>
            <a:spLocks noGrp="1" noChangeArrowheads="1"/>
          </p:cNvSpPr>
          <p:nvPr>
            <p:ph type="sldNum" sz="quarter" idx="4"/>
          </p:nvPr>
        </p:nvSpPr>
        <p:spPr bwMode="gray">
          <a:xfrm>
            <a:off x="9586914" y="96838"/>
            <a:ext cx="319087" cy="2778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700">
                <a:solidFill>
                  <a:schemeClr val="accent5">
                    <a:lumMod val="50000"/>
                  </a:schemeClr>
                </a:solidFill>
                <a:latin typeface="Helvetica"/>
                <a:cs typeface="Helvetica"/>
              </a:defRPr>
            </a:lvl1pPr>
          </a:lstStyle>
          <a:p>
            <a:pPr>
              <a:defRPr/>
            </a:pPr>
            <a:fld id="{8F9624B2-C8ED-48F5-83C6-D10E44A412FF}" type="slidenum">
              <a:rPr lang="fr-FR"/>
              <a:pPr>
                <a:defRPr/>
              </a:pPr>
              <a:t>‹#›</a:t>
            </a:fld>
            <a:endParaRPr lang="fr-FR" dirty="0"/>
          </a:p>
        </p:txBody>
      </p:sp>
      <p:cxnSp>
        <p:nvCxnSpPr>
          <p:cNvPr id="13" name="Straight Connector 10"/>
          <p:cNvCxnSpPr>
            <a:cxnSpLocks noChangeShapeType="1"/>
          </p:cNvCxnSpPr>
          <p:nvPr userDrawn="1"/>
        </p:nvCxnSpPr>
        <p:spPr bwMode="auto">
          <a:xfrm>
            <a:off x="1" y="6480175"/>
            <a:ext cx="8603522" cy="1588"/>
          </a:xfrm>
          <a:prstGeom prst="line">
            <a:avLst/>
          </a:prstGeom>
          <a:noFill/>
          <a:ln w="6350">
            <a:solidFill>
              <a:srgbClr val="928B85"/>
            </a:solidFill>
            <a:round/>
            <a:headEnd/>
            <a:tailEnd/>
          </a:ln>
        </p:spPr>
      </p:cxnSp>
      <p:cxnSp>
        <p:nvCxnSpPr>
          <p:cNvPr id="16" name="Straight Connector 14"/>
          <p:cNvCxnSpPr>
            <a:cxnSpLocks noChangeShapeType="1"/>
          </p:cNvCxnSpPr>
          <p:nvPr userDrawn="1"/>
        </p:nvCxnSpPr>
        <p:spPr bwMode="auto">
          <a:xfrm flipV="1">
            <a:off x="1067383" y="569405"/>
            <a:ext cx="7784139" cy="1"/>
          </a:xfrm>
          <a:prstGeom prst="line">
            <a:avLst/>
          </a:prstGeom>
          <a:noFill/>
          <a:ln w="12700">
            <a:solidFill>
              <a:srgbClr val="D3311E"/>
            </a:solidFill>
            <a:round/>
            <a:headEnd/>
            <a:tailEnd/>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dt="0"/>
  <p:txStyles>
    <p:titleStyle>
      <a:lvl1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1pPr>
      <a:lvl2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2pPr>
      <a:lvl3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3pPr>
      <a:lvl4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4pPr>
      <a:lvl5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5pPr>
      <a:lvl6pPr marL="457089" algn="l" defTabSz="871328" rtl="0" eaLnBrk="0" fontAlgn="base" hangingPunct="0">
        <a:spcBef>
          <a:spcPct val="0"/>
        </a:spcBef>
        <a:spcAft>
          <a:spcPct val="0"/>
        </a:spcAft>
        <a:defRPr sz="1700" b="1">
          <a:solidFill>
            <a:schemeClr val="tx2"/>
          </a:solidFill>
          <a:latin typeface="Tahoma" charset="0"/>
        </a:defRPr>
      </a:lvl6pPr>
      <a:lvl7pPr marL="914180" algn="l" defTabSz="871328" rtl="0" eaLnBrk="0" fontAlgn="base" hangingPunct="0">
        <a:spcBef>
          <a:spcPct val="0"/>
        </a:spcBef>
        <a:spcAft>
          <a:spcPct val="0"/>
        </a:spcAft>
        <a:defRPr sz="1700" b="1">
          <a:solidFill>
            <a:schemeClr val="tx2"/>
          </a:solidFill>
          <a:latin typeface="Tahoma" charset="0"/>
        </a:defRPr>
      </a:lvl7pPr>
      <a:lvl8pPr marL="1371269" algn="l" defTabSz="871328" rtl="0" eaLnBrk="0" fontAlgn="base" hangingPunct="0">
        <a:spcBef>
          <a:spcPct val="0"/>
        </a:spcBef>
        <a:spcAft>
          <a:spcPct val="0"/>
        </a:spcAft>
        <a:defRPr sz="1700" b="1">
          <a:solidFill>
            <a:schemeClr val="tx2"/>
          </a:solidFill>
          <a:latin typeface="Tahoma" charset="0"/>
        </a:defRPr>
      </a:lvl8pPr>
      <a:lvl9pPr marL="1828358" algn="l" defTabSz="871328" rtl="0" eaLnBrk="0" fontAlgn="base" hangingPunct="0">
        <a:spcBef>
          <a:spcPct val="0"/>
        </a:spcBef>
        <a:spcAft>
          <a:spcPct val="0"/>
        </a:spcAft>
        <a:defRPr sz="1700" b="1">
          <a:solidFill>
            <a:schemeClr val="tx2"/>
          </a:solidFill>
          <a:latin typeface="Tahoma" charset="0"/>
        </a:defRPr>
      </a:lvl9pPr>
    </p:titleStyle>
    <p:bodyStyle>
      <a:lvl1pPr marL="271463" indent="-271463" algn="l" defTabSz="869950" rtl="0" eaLnBrk="0" fontAlgn="base" hangingPunct="0">
        <a:spcBef>
          <a:spcPct val="100000"/>
        </a:spcBef>
        <a:spcAft>
          <a:spcPct val="0"/>
        </a:spcAft>
        <a:buClr>
          <a:srgbClr val="88827C"/>
        </a:buClr>
        <a:buSzPct val="120000"/>
        <a:buFont typeface="Arial" charset="0"/>
        <a:buChar char="•"/>
        <a:defRPr sz="1400">
          <a:solidFill>
            <a:srgbClr val="434241"/>
          </a:solidFill>
          <a:latin typeface="Helvetica"/>
          <a:ea typeface="MS PGothic" pitchFamily="34" charset="-128"/>
          <a:cs typeface="Helvetica"/>
        </a:defRPr>
      </a:lvl1pPr>
      <a:lvl2pPr marL="627063" indent="-176213" algn="l" defTabSz="869950" rtl="0" eaLnBrk="0" fontAlgn="base" hangingPunct="0">
        <a:spcBef>
          <a:spcPct val="5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2pPr>
      <a:lvl3pPr marL="1260475" indent="-215900"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3pPr>
      <a:lvl4pPr marL="1649413" indent="-219075"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4pPr>
      <a:lvl5pPr marL="2038350" indent="-217488"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5pPr>
      <a:lvl6pPr marL="249653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6pPr>
      <a:lvl7pPr marL="295362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7pPr>
      <a:lvl8pPr marL="3410713"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8pPr>
      <a:lvl9pPr marL="386780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9pPr>
    </p:bodyStyle>
    <p:otherStyle>
      <a:defPPr>
        <a:defRPr lang="en-US"/>
      </a:defPPr>
      <a:lvl1pPr marL="0" algn="l" defTabSz="457089" rtl="0" eaLnBrk="1" latinLnBrk="0" hangingPunct="1">
        <a:defRPr sz="1800" kern="1200">
          <a:solidFill>
            <a:schemeClr val="tx1"/>
          </a:solidFill>
          <a:latin typeface="+mn-lt"/>
          <a:ea typeface="+mn-ea"/>
          <a:cs typeface="+mn-cs"/>
        </a:defRPr>
      </a:lvl1pPr>
      <a:lvl2pPr marL="457089" algn="l" defTabSz="457089" rtl="0" eaLnBrk="1" latinLnBrk="0" hangingPunct="1">
        <a:defRPr sz="1800" kern="1200">
          <a:solidFill>
            <a:schemeClr val="tx1"/>
          </a:solidFill>
          <a:latin typeface="+mn-lt"/>
          <a:ea typeface="+mn-ea"/>
          <a:cs typeface="+mn-cs"/>
        </a:defRPr>
      </a:lvl2pPr>
      <a:lvl3pPr marL="914180" algn="l" defTabSz="457089" rtl="0" eaLnBrk="1" latinLnBrk="0" hangingPunct="1">
        <a:defRPr sz="1800" kern="1200">
          <a:solidFill>
            <a:schemeClr val="tx1"/>
          </a:solidFill>
          <a:latin typeface="+mn-lt"/>
          <a:ea typeface="+mn-ea"/>
          <a:cs typeface="+mn-cs"/>
        </a:defRPr>
      </a:lvl3pPr>
      <a:lvl4pPr marL="1371269" algn="l" defTabSz="457089" rtl="0" eaLnBrk="1" latinLnBrk="0" hangingPunct="1">
        <a:defRPr sz="1800" kern="1200">
          <a:solidFill>
            <a:schemeClr val="tx1"/>
          </a:solidFill>
          <a:latin typeface="+mn-lt"/>
          <a:ea typeface="+mn-ea"/>
          <a:cs typeface="+mn-cs"/>
        </a:defRPr>
      </a:lvl4pPr>
      <a:lvl5pPr marL="1828358" algn="l" defTabSz="457089" rtl="0" eaLnBrk="1" latinLnBrk="0" hangingPunct="1">
        <a:defRPr sz="1800" kern="1200">
          <a:solidFill>
            <a:schemeClr val="tx1"/>
          </a:solidFill>
          <a:latin typeface="+mn-lt"/>
          <a:ea typeface="+mn-ea"/>
          <a:cs typeface="+mn-cs"/>
        </a:defRPr>
      </a:lvl5pPr>
      <a:lvl6pPr marL="2285448" algn="l" defTabSz="457089" rtl="0" eaLnBrk="1" latinLnBrk="0" hangingPunct="1">
        <a:defRPr sz="1800" kern="1200">
          <a:solidFill>
            <a:schemeClr val="tx1"/>
          </a:solidFill>
          <a:latin typeface="+mn-lt"/>
          <a:ea typeface="+mn-ea"/>
          <a:cs typeface="+mn-cs"/>
        </a:defRPr>
      </a:lvl6pPr>
      <a:lvl7pPr marL="2742537" algn="l" defTabSz="457089" rtl="0" eaLnBrk="1" latinLnBrk="0" hangingPunct="1">
        <a:defRPr sz="1800" kern="1200">
          <a:solidFill>
            <a:schemeClr val="tx1"/>
          </a:solidFill>
          <a:latin typeface="+mn-lt"/>
          <a:ea typeface="+mn-ea"/>
          <a:cs typeface="+mn-cs"/>
        </a:defRPr>
      </a:lvl7pPr>
      <a:lvl8pPr marL="3199626" algn="l" defTabSz="457089" rtl="0" eaLnBrk="1" latinLnBrk="0" hangingPunct="1">
        <a:defRPr sz="1800" kern="1200">
          <a:solidFill>
            <a:schemeClr val="tx1"/>
          </a:solidFill>
          <a:latin typeface="+mn-lt"/>
          <a:ea typeface="+mn-ea"/>
          <a:cs typeface="+mn-cs"/>
        </a:defRPr>
      </a:lvl8pPr>
      <a:lvl9pPr marL="3656716" algn="l" defTabSz="4570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www.safran-group.com/" TargetMode="External"/><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5" Type="http://schemas.openxmlformats.org/officeDocument/2006/relationships/oleObject" Target="../embeddings/oleObject2.bin"/><Relationship Id="rId6"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emf"/><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emf"/><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81275" y="1236665"/>
            <a:ext cx="5097463" cy="415925"/>
          </a:xfrm>
          <a:prstGeom prst="rect">
            <a:avLst/>
          </a:prstGeom>
          <a:ln w="3175" cap="flat" cmpd="sng" algn="ctr">
            <a:noFill/>
            <a:prstDash val="solid"/>
            <a:round/>
            <a:headEnd type="none" w="med" len="med"/>
            <a:tailEnd type="none" w="med" len="med"/>
          </a:ln>
          <a:effectLst>
            <a:outerShdw blurRad="50800" dist="38100" dir="2700000">
              <a:srgbClr val="605E5A">
                <a:alpha val="43000"/>
              </a:srgbClr>
            </a:outerShdw>
          </a:effectLst>
        </p:spPr>
      </p:pic>
      <p:sp>
        <p:nvSpPr>
          <p:cNvPr id="5" name="Titre 4"/>
          <p:cNvSpPr>
            <a:spLocks noGrp="1"/>
          </p:cNvSpPr>
          <p:nvPr>
            <p:ph type="title"/>
          </p:nvPr>
        </p:nvSpPr>
        <p:spPr>
          <a:xfrm>
            <a:off x="2290679" y="3768529"/>
            <a:ext cx="5518994" cy="494791"/>
          </a:xfrm>
        </p:spPr>
        <p:txBody>
          <a:bodyPr/>
          <a:lstStyle/>
          <a:p>
            <a:r>
              <a:rPr lang="fr-FR" b="0" dirty="0" smtClean="0"/>
              <a:t>Rendez-vous avec Mr François Bertrand  Groupe LATECOERE</a:t>
            </a:r>
            <a:br>
              <a:rPr lang="fr-FR" b="0" dirty="0" smtClean="0"/>
            </a:br>
            <a:r>
              <a:rPr lang="fr-FR" b="0" dirty="0"/>
              <a:t/>
            </a:r>
            <a:br>
              <a:rPr lang="fr-FR" b="0" dirty="0"/>
            </a:br>
            <a:r>
              <a:rPr lang="fr-FR" dirty="0" smtClean="0"/>
              <a:t>Présentation de du cabinet ECDYS</a:t>
            </a:r>
            <a:endParaRPr lang="fr-FR" b="0" dirty="0"/>
          </a:p>
        </p:txBody>
      </p:sp>
      <p:sp>
        <p:nvSpPr>
          <p:cNvPr id="6" name="Titre 4"/>
          <p:cNvSpPr txBox="1">
            <a:spLocks/>
          </p:cNvSpPr>
          <p:nvPr/>
        </p:nvSpPr>
        <p:spPr bwMode="auto">
          <a:xfrm>
            <a:off x="962204" y="4007801"/>
            <a:ext cx="7795888" cy="42057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ctr" defTabSz="869950" rtl="0" eaLnBrk="0" fontAlgn="base" latinLnBrk="0" hangingPunct="0">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schemeClr val="bg1"/>
              </a:solidFill>
              <a:effectLst/>
              <a:uLnTx/>
              <a:uFillTx/>
              <a:latin typeface="Helvetica"/>
              <a:ea typeface="MS PGothic" pitchFamily="34" charset="-128"/>
              <a:cs typeface="Helvetica"/>
            </a:endParaRPr>
          </a:p>
        </p:txBody>
      </p:sp>
      <p:sp>
        <p:nvSpPr>
          <p:cNvPr id="7" name="Titre 4"/>
          <p:cNvSpPr txBox="1">
            <a:spLocks/>
          </p:cNvSpPr>
          <p:nvPr/>
        </p:nvSpPr>
        <p:spPr bwMode="auto">
          <a:xfrm>
            <a:off x="962204" y="6164102"/>
            <a:ext cx="7795888" cy="49479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ctr" defTabSz="869950" rtl="0" eaLnBrk="0" fontAlgn="base" latinLnBrk="0" hangingPunct="0">
              <a:lnSpc>
                <a:spcPct val="100000"/>
              </a:lnSpc>
              <a:spcBef>
                <a:spcPct val="0"/>
              </a:spcBef>
              <a:spcAft>
                <a:spcPct val="0"/>
              </a:spcAft>
              <a:buClrTx/>
              <a:buSzTx/>
              <a:buFontTx/>
              <a:buNone/>
              <a:tabLst/>
              <a:defRPr/>
            </a:pPr>
            <a:r>
              <a:rPr kumimoji="0" lang="fr-FR" sz="1400" b="0" i="0" u="none" strike="noStrike" kern="0" cap="none" spc="0" normalizeH="0" baseline="0" noProof="0" dirty="0" smtClean="0">
                <a:ln>
                  <a:noFill/>
                </a:ln>
                <a:solidFill>
                  <a:schemeClr val="bg1"/>
                </a:solidFill>
                <a:effectLst/>
                <a:uLnTx/>
                <a:uFillTx/>
                <a:latin typeface="Helvetica"/>
                <a:ea typeface="MS PGothic" pitchFamily="34" charset="-128"/>
                <a:cs typeface="Helvetica"/>
              </a:rPr>
              <a:t>Le </a:t>
            </a:r>
            <a:r>
              <a:rPr lang="fr-FR" sz="1400" b="0" kern="0" dirty="0" smtClean="0">
                <a:solidFill>
                  <a:schemeClr val="bg1"/>
                </a:solidFill>
                <a:latin typeface="Helvetica"/>
                <a:ea typeface="MS PGothic" pitchFamily="34" charset="-128"/>
                <a:cs typeface="Helvetica"/>
              </a:rPr>
              <a:t>2</a:t>
            </a:r>
            <a:r>
              <a:rPr lang="fr-FR" sz="1400" b="0" kern="0" dirty="0" smtClean="0">
                <a:solidFill>
                  <a:schemeClr val="bg1"/>
                </a:solidFill>
                <a:latin typeface="Helvetica"/>
                <a:ea typeface="MS PGothic" pitchFamily="34" charset="-128"/>
                <a:cs typeface="Helvetica"/>
              </a:rPr>
              <a:t>2 juin </a:t>
            </a:r>
            <a:r>
              <a:rPr kumimoji="0" lang="fr-FR" sz="1400" b="0" i="0" u="none" strike="noStrike" kern="0" cap="none" spc="0" normalizeH="0" baseline="0" noProof="0" dirty="0" smtClean="0">
                <a:ln>
                  <a:noFill/>
                </a:ln>
                <a:solidFill>
                  <a:schemeClr val="bg1"/>
                </a:solidFill>
                <a:effectLst/>
                <a:uLnTx/>
                <a:uFillTx/>
                <a:latin typeface="Helvetica"/>
                <a:ea typeface="MS PGothic" pitchFamily="34" charset="-128"/>
                <a:cs typeface="Helvetica"/>
              </a:rPr>
              <a:t>2011</a:t>
            </a:r>
            <a:endParaRPr kumimoji="0" lang="fr-FR" sz="2000" b="0" i="0" u="none" strike="noStrike" kern="0" cap="none" spc="0" normalizeH="0" baseline="0" noProof="0" dirty="0">
              <a:ln>
                <a:noFill/>
              </a:ln>
              <a:solidFill>
                <a:schemeClr val="bg1"/>
              </a:solidFill>
              <a:effectLst/>
              <a:uLnTx/>
              <a:uFillTx/>
              <a:latin typeface="Helvetica"/>
              <a:ea typeface="MS PGothic" pitchFamily="34" charset="-128"/>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1108075" y="576263"/>
            <a:ext cx="6494463" cy="685800"/>
          </a:xfrm>
        </p:spPr>
        <p:txBody>
          <a:bodyPr/>
          <a:lstStyle/>
          <a:p>
            <a:r>
              <a:rPr lang="fr-FR" dirty="0" smtClean="0">
                <a:ea typeface="ヒラギノ角ゴ Pro W3"/>
                <a:cs typeface="ヒラギノ角ゴ Pro W3"/>
              </a:rPr>
              <a:t>Sagem DS : Opération de réduction des stocks</a:t>
            </a:r>
            <a:endParaRPr lang="fr-FR" dirty="0" smtClean="0"/>
          </a:p>
        </p:txBody>
      </p:sp>
      <p:sp>
        <p:nvSpPr>
          <p:cNvPr id="43011" name="Content Placeholder 3"/>
          <p:cNvSpPr>
            <a:spLocks noGrp="1"/>
          </p:cNvSpPr>
          <p:nvPr>
            <p:ph sz="quarter" idx="12"/>
          </p:nvPr>
        </p:nvSpPr>
        <p:spPr>
          <a:xfrm>
            <a:off x="587375" y="107950"/>
            <a:ext cx="5116513" cy="241300"/>
          </a:xfrm>
        </p:spPr>
        <p:txBody>
          <a:bodyPr/>
          <a:lstStyle/>
          <a:p>
            <a:r>
              <a:rPr sz="1000">
                <a:latin typeface="Euphemia UCAS"/>
                <a:ea typeface="MS PGothic" pitchFamily="34" charset="-128"/>
              </a:rPr>
              <a:t>EXTRAIT DE REFERENCES</a:t>
            </a:r>
          </a:p>
        </p:txBody>
      </p:sp>
      <p:sp>
        <p:nvSpPr>
          <p:cNvPr id="53" name="Slide Number Placeholder 52"/>
          <p:cNvSpPr>
            <a:spLocks noGrp="1"/>
          </p:cNvSpPr>
          <p:nvPr>
            <p:ph type="sldNum" sz="quarter" idx="13"/>
          </p:nvPr>
        </p:nvSpPr>
        <p:spPr/>
        <p:txBody>
          <a:bodyPr/>
          <a:lstStyle/>
          <a:p>
            <a:pPr>
              <a:defRPr/>
            </a:pPr>
            <a:fld id="{C6400CE5-23F8-412F-A215-6E69C3F505A1}" type="slidenum">
              <a:rPr lang="fr-FR" smtClean="0"/>
              <a:pPr>
                <a:defRPr/>
              </a:pPr>
              <a:t>10</a:t>
            </a:fld>
            <a:endParaRPr lang="fr-FR" sz="1400" dirty="0"/>
          </a:p>
        </p:txBody>
      </p:sp>
      <p:sp>
        <p:nvSpPr>
          <p:cNvPr id="52" name="Rectangle 3"/>
          <p:cNvSpPr>
            <a:spLocks noChangeArrowheads="1"/>
          </p:cNvSpPr>
          <p:nvPr/>
        </p:nvSpPr>
        <p:spPr bwMode="auto">
          <a:xfrm>
            <a:off x="282575" y="1327150"/>
            <a:ext cx="5159375" cy="5010150"/>
          </a:xfrm>
          <a:prstGeom prst="rect">
            <a:avLst/>
          </a:prstGeom>
          <a:solidFill>
            <a:schemeClr val="bg1"/>
          </a:solidFill>
          <a:ln w="9525">
            <a:noFill/>
            <a:miter lim="800000"/>
            <a:headEnd/>
            <a:tailEnd/>
          </a:ln>
        </p:spPr>
        <p:txBody>
          <a:bodyPr lIns="91423" tIns="45711" rIns="91423" bIns="45711">
            <a:prstTxWarp prst="textNoShape">
              <a:avLst/>
            </a:prstTxWarp>
          </a:bodyPr>
          <a:lstStyle/>
          <a:p>
            <a:pPr marL="176213" indent="-176213" algn="just" defTabSz="931863" eaLnBrk="0" hangingPunct="0">
              <a:spcBef>
                <a:spcPct val="15000"/>
              </a:spcBef>
              <a:buClr>
                <a:schemeClr val="bg2"/>
              </a:buClr>
              <a:buSzPct val="80000"/>
              <a:buFont typeface="Wingdings" charset="2"/>
              <a:buNone/>
            </a:pPr>
            <a:r>
              <a:rPr lang="fr-FR" sz="900" b="0" dirty="0">
                <a:latin typeface="Helvetica"/>
                <a:ea typeface="ヒラギノ角ゴ Pro W3" charset="-128"/>
                <a:cs typeface="Helvetica"/>
              </a:rPr>
              <a:t>Interlocuteur :</a:t>
            </a:r>
            <a:r>
              <a:rPr lang="fr-FR" sz="900" b="0" dirty="0">
                <a:solidFill>
                  <a:schemeClr val="accent1"/>
                </a:solidFill>
                <a:latin typeface="Helvetica"/>
                <a:ea typeface="ヒラギノ角ゴ Pro W3" charset="-128"/>
                <a:cs typeface="Helvetica"/>
              </a:rPr>
              <a:t> </a:t>
            </a:r>
            <a:r>
              <a:rPr lang="fr-FR" sz="900" b="0" dirty="0">
                <a:latin typeface="Helvetica"/>
                <a:ea typeface="ヒラギノ角ゴ Pro W3" charset="-128"/>
                <a:cs typeface="Helvetica"/>
              </a:rPr>
              <a:t>Christian PICOLLET, , directeur Industriel</a:t>
            </a:r>
          </a:p>
          <a:p>
            <a:pPr marL="176213" indent="-176213" algn="just" defTabSz="931863" eaLnBrk="0" hangingPunct="0">
              <a:spcBef>
                <a:spcPct val="15000"/>
              </a:spcBef>
              <a:buClr>
                <a:schemeClr val="bg2"/>
              </a:buClr>
              <a:buSzPct val="80000"/>
              <a:buFont typeface="Wingdings" charset="2"/>
              <a:buNone/>
            </a:pPr>
            <a:endParaRPr lang="fr-FR" sz="900" b="0" dirty="0">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None/>
            </a:pPr>
            <a:r>
              <a:rPr lang="fr-FR" sz="900" b="0" dirty="0" smtClean="0">
                <a:solidFill>
                  <a:srgbClr val="D33322"/>
                </a:solidFill>
                <a:latin typeface="Helvetica"/>
                <a:ea typeface="ヒラギノ角ゴ Pro W3" charset="-128"/>
                <a:cs typeface="Helvetica"/>
              </a:rPr>
              <a:t>Contexte</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Dans le cadre d’un programme piloté par le groupe Safran, Sagem DS engage un programme de réduction des stocks en deux temps : une opération coup de poing, puis une réduction du niveau de stock « structurel »</a:t>
            </a:r>
          </a:p>
          <a:p>
            <a:pPr marL="176213" indent="-176213" algn="just" defTabSz="931863" eaLnBrk="0" hangingPunct="0">
              <a:spcBef>
                <a:spcPct val="15000"/>
              </a:spcBef>
              <a:buClr>
                <a:schemeClr val="bg2"/>
              </a:buClr>
              <a:buSzPct val="80000"/>
              <a:buFont typeface="Wingdings" charset="2"/>
              <a:buNone/>
            </a:pPr>
            <a:endParaRPr lang="fr-FR" sz="900" b="0" dirty="0">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None/>
            </a:pPr>
            <a:r>
              <a:rPr lang="fr-FR" sz="900" b="0" dirty="0" smtClean="0">
                <a:solidFill>
                  <a:srgbClr val="D33322"/>
                </a:solidFill>
                <a:latin typeface="Helvetica"/>
                <a:ea typeface="ヒラギノ角ゴ Pro W3" charset="-128"/>
                <a:cs typeface="Helvetica"/>
              </a:rPr>
              <a:t>Objectifs</a:t>
            </a:r>
            <a:endParaRPr lang="fr-FR" sz="900" dirty="0" smtClean="0">
              <a:solidFill>
                <a:srgbClr val="D33322"/>
              </a:solidFill>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Réduire l’ensemble des stocks de 30%, de 15% en six mois</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Donner l’impulsion d’une dynamique d’amélioration de la </a:t>
            </a:r>
            <a:r>
              <a:rPr lang="fr-FR" sz="900" dirty="0" err="1">
                <a:latin typeface="Helvetica"/>
                <a:ea typeface="ヒラギノ角ゴ Pro W3" charset="-128"/>
                <a:cs typeface="Helvetica"/>
              </a:rPr>
              <a:t>Supply</a:t>
            </a:r>
            <a:r>
              <a:rPr lang="fr-FR" sz="900" dirty="0">
                <a:latin typeface="Helvetica"/>
                <a:ea typeface="ヒラギノ角ゴ Pro W3" charset="-128"/>
                <a:cs typeface="Helvetica"/>
              </a:rPr>
              <a:t> Chain permettant de fonctionner avec beaucoup moins</a:t>
            </a:r>
            <a:r>
              <a:rPr lang="fr-FR" sz="900" dirty="0" smtClean="0">
                <a:latin typeface="Helvetica"/>
                <a:ea typeface="ヒラギノ角ゴ Pro W3" charset="-128"/>
                <a:cs typeface="Helvetica"/>
              </a:rPr>
              <a:t> de </a:t>
            </a:r>
            <a:r>
              <a:rPr lang="fr-FR" sz="900" dirty="0">
                <a:latin typeface="Helvetica"/>
                <a:ea typeface="ヒラギノ角ゴ Pro W3" charset="-128"/>
                <a:cs typeface="Helvetica"/>
              </a:rPr>
              <a:t>stock tout en améliorant le service </a:t>
            </a:r>
            <a:r>
              <a:rPr lang="fr-FR" sz="900" dirty="0" smtClean="0">
                <a:latin typeface="Helvetica"/>
                <a:ea typeface="ヒラギノ角ゴ Pro W3" charset="-128"/>
                <a:cs typeface="Helvetica"/>
              </a:rPr>
              <a:t>client</a:t>
            </a:r>
            <a:endParaRPr lang="fr-FR" sz="900" b="0" dirty="0" smtClean="0">
              <a:solidFill>
                <a:schemeClr val="accent1"/>
              </a:solidFill>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None/>
            </a:pPr>
            <a:endParaRPr lang="fr-FR" sz="900" b="0" dirty="0" smtClean="0">
              <a:solidFill>
                <a:srgbClr val="FFBE19"/>
              </a:solidFill>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None/>
            </a:pPr>
            <a:r>
              <a:rPr lang="fr-FR" sz="900" b="0" dirty="0" smtClean="0">
                <a:solidFill>
                  <a:srgbClr val="D33322"/>
                </a:solidFill>
                <a:latin typeface="Helvetica"/>
                <a:ea typeface="ヒラギノ角ゴ Pro W3" charset="-128"/>
                <a:cs typeface="Helvetica"/>
              </a:rPr>
              <a:t>Approche</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Diagnostics rapides sur chaque site industriel</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Mise en place d’un tableau de bord détaillé, outil de </a:t>
            </a:r>
            <a:r>
              <a:rPr lang="fr-FR" sz="900" dirty="0" err="1">
                <a:latin typeface="Helvetica"/>
                <a:ea typeface="ヒラギノ角ゴ Pro W3" charset="-128"/>
                <a:cs typeface="Helvetica"/>
              </a:rPr>
              <a:t>reporting</a:t>
            </a:r>
            <a:r>
              <a:rPr lang="fr-FR" sz="900" dirty="0">
                <a:latin typeface="Helvetica"/>
                <a:ea typeface="ヒラギノ角ゴ Pro W3" charset="-128"/>
                <a:cs typeface="Helvetica"/>
              </a:rPr>
              <a:t> et d’analyse</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Conception et mise en place d’un outil de modélisation de stocks normatifs, permettant de disposer d’une référence des « bons stocks »</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Plan d’action court terme : rebut des produits sans mouvement, recalage des approvisionnements, évolution des paramètres d’</a:t>
            </a:r>
            <a:r>
              <a:rPr lang="fr-FR" sz="900" dirty="0" err="1">
                <a:latin typeface="Helvetica"/>
                <a:ea typeface="ヒラギノ角ゴ Pro W3" charset="-128"/>
                <a:cs typeface="Helvetica"/>
              </a:rPr>
              <a:t>appro</a:t>
            </a:r>
            <a:endParaRPr lang="fr-FR" sz="900" dirty="0">
              <a:latin typeface="Helvetica"/>
              <a:ea typeface="ヒラギノ角ゴ Pro W3" charset="-128"/>
              <a:cs typeface="Helvetica"/>
            </a:endParaRP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Pilotage de plans d’action court terme : accompagnement local par site, comité de décision hebdomadaire avec la participation du Président</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Détermination de modèles de pilotage par famille de produits et unités industrielles</a:t>
            </a:r>
          </a:p>
          <a:p>
            <a:pPr marL="176213"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Plan d’action systémique combinant tous les leviers mis en œuvre simultanément :</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Réduction des cycles industriels</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Mise en place des modèles de pilotage :  points de découplage, modèles MTS/MTO</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Refonte des nomenclatures en cohérence avec le modèle de pilotage (délais, harmonisation des tailles de lot sur la cadence client…)</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Développement de « juste à temps » entre ateliers</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Fiabilisation de l’environnement d’atelier : approvisionnements, introduction des nouveaux produits</a:t>
            </a:r>
          </a:p>
          <a:p>
            <a:pPr marL="633413" lvl="1" indent="-176213" algn="just" defTabSz="931863" eaLnBrk="0" hangingPunct="0">
              <a:spcBef>
                <a:spcPct val="15000"/>
              </a:spcBef>
              <a:buClr>
                <a:schemeClr val="bg2"/>
              </a:buClr>
              <a:buSzPct val="80000"/>
              <a:buFont typeface="Wingdings" charset="2"/>
              <a:buChar char="n"/>
            </a:pPr>
            <a:r>
              <a:rPr lang="fr-FR" sz="900" dirty="0">
                <a:latin typeface="Helvetica"/>
                <a:ea typeface="ヒラギノ角ゴ Pro W3" charset="-128"/>
                <a:cs typeface="Helvetica"/>
              </a:rPr>
              <a:t>Développement de planifications collaboratives avec les clients et les fournisseurs</a:t>
            </a:r>
          </a:p>
          <a:p>
            <a:pPr marL="633413" lvl="1" indent="-176213" algn="just" defTabSz="931863" eaLnBrk="0" hangingPunct="0">
              <a:spcBef>
                <a:spcPct val="15000"/>
              </a:spcBef>
              <a:buClr>
                <a:schemeClr val="bg2"/>
              </a:buClr>
              <a:buSzPct val="80000"/>
              <a:buFont typeface="Wingdings" charset="2"/>
              <a:buChar char="n"/>
            </a:pPr>
            <a:endParaRPr lang="fr-FR" sz="900" dirty="0">
              <a:latin typeface="Helvetica"/>
              <a:ea typeface="ヒラギノ角ゴ Pro W3" charset="-128"/>
              <a:cs typeface="Helvetica"/>
            </a:endParaRPr>
          </a:p>
          <a:p>
            <a:pPr marL="633413" lvl="1" indent="-176213" algn="just" defTabSz="931863" eaLnBrk="0" hangingPunct="0">
              <a:spcBef>
                <a:spcPct val="15000"/>
              </a:spcBef>
              <a:buClr>
                <a:schemeClr val="bg2"/>
              </a:buClr>
              <a:buSzPct val="80000"/>
              <a:buFont typeface="Wingdings" charset="2"/>
              <a:buChar char="n"/>
            </a:pPr>
            <a:endParaRPr lang="fr-FR" sz="900" dirty="0">
              <a:latin typeface="Helvetica"/>
              <a:ea typeface="ヒラギノ角ゴ Pro W3" charset="-128"/>
              <a:cs typeface="Helvetica"/>
            </a:endParaRPr>
          </a:p>
          <a:p>
            <a:pPr marL="633413" lvl="1" indent="-176213" algn="just" defTabSz="931863" eaLnBrk="0" hangingPunct="0">
              <a:spcBef>
                <a:spcPct val="15000"/>
              </a:spcBef>
              <a:buClr>
                <a:schemeClr val="bg2"/>
              </a:buClr>
              <a:buSzPct val="80000"/>
              <a:buFont typeface="Wingdings" charset="2"/>
              <a:buChar char="n"/>
            </a:pPr>
            <a:endParaRPr lang="fr-FR" sz="900" dirty="0">
              <a:latin typeface="Helvetica"/>
              <a:ea typeface="ヒラギノ角ゴ Pro W3" charset="-128"/>
              <a:cs typeface="Helvetica"/>
            </a:endParaRPr>
          </a:p>
        </p:txBody>
      </p:sp>
      <p:pic>
        <p:nvPicPr>
          <p:cNvPr id="54" name="Picture 18" descr="vexotron.png"/>
          <p:cNvPicPr>
            <a:picLocks noChangeAspect="1"/>
          </p:cNvPicPr>
          <p:nvPr/>
        </p:nvPicPr>
        <p:blipFill>
          <a:blip r:embed="rId3"/>
          <a:stretch>
            <a:fillRect/>
          </a:stretch>
        </p:blipFill>
        <p:spPr>
          <a:xfrm>
            <a:off x="5502275" y="2667000"/>
            <a:ext cx="4330700" cy="2717800"/>
          </a:xfrm>
          <a:prstGeom prst="rect">
            <a:avLst/>
          </a:prstGeom>
          <a:effectLst>
            <a:outerShdw blurRad="50800" dist="38100" dir="2700000">
              <a:srgbClr val="000000">
                <a:alpha val="43000"/>
              </a:srgbClr>
            </a:outerShdw>
          </a:effectLst>
        </p:spPr>
      </p:pic>
      <p:pic>
        <p:nvPicPr>
          <p:cNvPr id="55" name="Picture 76" descr="SAFRAN">
            <a:hlinkClick r:id="rId4"/>
          </p:cNvPr>
          <p:cNvPicPr>
            <a:picLocks noChangeAspect="1" noChangeArrowheads="1"/>
          </p:cNvPicPr>
          <p:nvPr/>
        </p:nvPicPr>
        <p:blipFill>
          <a:blip r:embed="rId5"/>
          <a:srcRect t="12778" r="36473"/>
          <a:stretch>
            <a:fillRect/>
          </a:stretch>
        </p:blipFill>
        <p:spPr bwMode="auto">
          <a:xfrm>
            <a:off x="7815263" y="682625"/>
            <a:ext cx="1898650" cy="454025"/>
          </a:xfrm>
          <a:prstGeom prst="rect">
            <a:avLst/>
          </a:prstGeom>
          <a:noFill/>
          <a:ln w="9525">
            <a:noFill/>
            <a:miter lim="800000"/>
            <a:headEnd/>
            <a:tailEnd/>
          </a:ln>
        </p:spPr>
      </p:pic>
      <p:sp>
        <p:nvSpPr>
          <p:cNvPr id="8" name="Footer Placeholder 7"/>
          <p:cNvSpPr>
            <a:spLocks noGrp="1"/>
          </p:cNvSpPr>
          <p:nvPr>
            <p:ph type="ftr" sz="quarter" idx="14"/>
          </p:nvPr>
        </p:nvSpPr>
        <p:spPr/>
        <p:txBody>
          <a:bodyPr/>
          <a:lstStyle/>
          <a:p>
            <a:pPr>
              <a:defRPr/>
            </a:pPr>
            <a:r>
              <a:rPr lang="en-US" smtClean="0"/>
              <a:t>ECDYS secteur ASD - Présentation du cabinet 22 juin 2011</a:t>
            </a:r>
            <a:endParaRPr lang="fr-FR" dirty="0"/>
          </a:p>
        </p:txBody>
      </p:sp>
    </p:spTree>
    <p:extLst>
      <p:ext uri="{BB962C8B-B14F-4D97-AF65-F5344CB8AC3E}">
        <p14:creationId xmlns:p14="http://schemas.microsoft.com/office/powerpoint/2010/main" val="18987637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a:xfrm>
            <a:off x="1108075" y="576263"/>
            <a:ext cx="6794500" cy="685800"/>
          </a:xfrm>
        </p:spPr>
        <p:txBody>
          <a:bodyPr/>
          <a:lstStyle/>
          <a:p>
            <a:r>
              <a:rPr lang="fr-FR" dirty="0" smtClean="0"/>
              <a:t>Sagem Défense Sécurité : création d’une fonction </a:t>
            </a:r>
            <a:r>
              <a:rPr lang="fr-FR" dirty="0" err="1" smtClean="0"/>
              <a:t>supply</a:t>
            </a:r>
            <a:r>
              <a:rPr lang="fr-FR" dirty="0" smtClean="0"/>
              <a:t> </a:t>
            </a:r>
            <a:r>
              <a:rPr lang="fr-FR" dirty="0" err="1" smtClean="0"/>
              <a:t>chain</a:t>
            </a:r>
            <a:r>
              <a:rPr lang="fr-FR" dirty="0" smtClean="0"/>
              <a:t> et programme d’amélioration de la maturité </a:t>
            </a:r>
            <a:r>
              <a:rPr lang="fr-FR" dirty="0" err="1" smtClean="0"/>
              <a:t>supply</a:t>
            </a:r>
            <a:r>
              <a:rPr lang="fr-FR" dirty="0" smtClean="0"/>
              <a:t> </a:t>
            </a:r>
            <a:r>
              <a:rPr lang="fr-FR" dirty="0" err="1" smtClean="0"/>
              <a:t>chain</a:t>
            </a:r>
            <a:endParaRPr lang="fr-FR" dirty="0" smtClean="0"/>
          </a:p>
        </p:txBody>
      </p:sp>
      <p:sp>
        <p:nvSpPr>
          <p:cNvPr id="49154" name="Espace réservé du contenu 3"/>
          <p:cNvSpPr>
            <a:spLocks noGrp="1"/>
          </p:cNvSpPr>
          <p:nvPr>
            <p:ph sz="quarter" idx="12"/>
          </p:nvPr>
        </p:nvSpPr>
        <p:spPr>
          <a:xfrm>
            <a:off x="614363" y="111125"/>
            <a:ext cx="5084762" cy="257175"/>
          </a:xfrm>
        </p:spPr>
        <p:txBody>
          <a:bodyPr/>
          <a:lstStyle/>
          <a:p>
            <a:r>
              <a:rPr>
                <a:ea typeface="MS PGothic" pitchFamily="34" charset="-128"/>
              </a:rPr>
              <a:t>EXTRAIT DE REFERENCES</a:t>
            </a:r>
          </a:p>
        </p:txBody>
      </p:sp>
      <p:sp>
        <p:nvSpPr>
          <p:cNvPr id="92164" name="Espace réservé du numéro de diapositive 4"/>
          <p:cNvSpPr>
            <a:spLocks noGrp="1"/>
          </p:cNvSpPr>
          <p:nvPr>
            <p:ph type="sldNum" sz="quarter" idx="13"/>
          </p:nvPr>
        </p:nvSpPr>
        <p:spPr/>
        <p:txBody>
          <a:bodyPr/>
          <a:lstStyle/>
          <a:p>
            <a:pPr>
              <a:defRPr/>
            </a:pPr>
            <a:fld id="{0C7A48E0-819D-4C1A-92A7-EA661518DE9D}" type="slidenum">
              <a:rPr lang="fr-FR"/>
              <a:pPr>
                <a:defRPr/>
              </a:pPr>
              <a:t>11</a:t>
            </a:fld>
            <a:endParaRPr lang="fr-FR"/>
          </a:p>
        </p:txBody>
      </p:sp>
      <p:sp>
        <p:nvSpPr>
          <p:cNvPr id="49156" name="Rectangle 4"/>
          <p:cNvSpPr>
            <a:spLocks noChangeArrowheads="1"/>
          </p:cNvSpPr>
          <p:nvPr/>
        </p:nvSpPr>
        <p:spPr bwMode="auto">
          <a:xfrm>
            <a:off x="1076325" y="1393825"/>
            <a:ext cx="4902200" cy="4865688"/>
          </a:xfrm>
          <a:prstGeom prst="rect">
            <a:avLst/>
          </a:prstGeom>
          <a:noFill/>
          <a:ln w="9525">
            <a:noFill/>
            <a:miter lim="800000"/>
            <a:headEnd/>
            <a:tailEnd/>
          </a:ln>
        </p:spPr>
        <p:txBody>
          <a:bodyPr/>
          <a:lstStyle/>
          <a:p>
            <a:pPr marL="185738" indent="-185738" defTabSz="995363" eaLnBrk="0" hangingPunct="0">
              <a:spcBef>
                <a:spcPct val="10000"/>
              </a:spcBef>
              <a:buClr>
                <a:srgbClr val="88827C"/>
              </a:buClr>
              <a:buSzPct val="120000"/>
              <a:buFont typeface="Arial" charset="0"/>
              <a:buNone/>
              <a:tabLst>
                <a:tab pos="185738" algn="l"/>
              </a:tabLst>
            </a:pPr>
            <a:r>
              <a:rPr lang="fr-FR" sz="1000" b="0">
                <a:solidFill>
                  <a:srgbClr val="C00000"/>
                </a:solidFill>
                <a:latin typeface="Helvetica"/>
                <a:ea typeface="Helvetica"/>
                <a:cs typeface="Helvetica"/>
              </a:rPr>
              <a:t>CONTEXTE</a:t>
            </a:r>
          </a:p>
          <a:p>
            <a:pPr marL="185738" indent="-185738" defTabSz="995363" eaLnBrk="0" hangingPunct="0">
              <a:spcBef>
                <a:spcPct val="10000"/>
              </a:spcBef>
              <a:buClr>
                <a:srgbClr val="88827C"/>
              </a:buClr>
              <a:buSzPct val="120000"/>
              <a:buFont typeface="Times"/>
              <a:buChar char="•"/>
              <a:tabLst>
                <a:tab pos="185738" algn="l"/>
              </a:tabLst>
            </a:pPr>
            <a:r>
              <a:rPr lang="fr-FR" sz="1000" b="0">
                <a:solidFill>
                  <a:srgbClr val="434241"/>
                </a:solidFill>
                <a:latin typeface="Helvetica"/>
                <a:ea typeface="Helvetica"/>
                <a:cs typeface="Helvetica"/>
              </a:rPr>
              <a:t>Sagem DS engage un programme ambitieux d’amélioration des délais de livraison client et de réduction des stocks pour ses activités d’aéronautique civile comme pour ses activités militaires, dans un contexte de fort développement de l’externalisation des activités industrielles et de croissance de marchés de produits catalogues d’optronique portable</a:t>
            </a:r>
          </a:p>
          <a:p>
            <a:pPr marL="185738" indent="-185738" defTabSz="995363" eaLnBrk="0" hangingPunct="0">
              <a:spcBef>
                <a:spcPct val="10000"/>
              </a:spcBef>
              <a:buClr>
                <a:srgbClr val="88827C"/>
              </a:buClr>
              <a:buSzPct val="120000"/>
              <a:buFont typeface="Times"/>
              <a:buNone/>
              <a:tabLst>
                <a:tab pos="185738" algn="l"/>
              </a:tabLst>
            </a:pPr>
            <a:endParaRPr lang="fr-FR" sz="1000" b="0">
              <a:solidFill>
                <a:srgbClr val="434241"/>
              </a:solidFill>
              <a:latin typeface="Helvetica"/>
              <a:ea typeface="Helvetica"/>
              <a:cs typeface="Helvetica"/>
            </a:endParaRPr>
          </a:p>
          <a:p>
            <a:pPr marL="185738" indent="-185738" defTabSz="995363" eaLnBrk="0" hangingPunct="0">
              <a:spcBef>
                <a:spcPct val="10000"/>
              </a:spcBef>
              <a:buClr>
                <a:srgbClr val="88827C"/>
              </a:buClr>
              <a:buSzPct val="120000"/>
              <a:buFont typeface="Times"/>
              <a:buNone/>
              <a:tabLst>
                <a:tab pos="185738" algn="l"/>
              </a:tabLst>
            </a:pPr>
            <a:r>
              <a:rPr lang="fr-FR" sz="1000" b="0">
                <a:solidFill>
                  <a:srgbClr val="C00000"/>
                </a:solidFill>
                <a:latin typeface="Helvetica"/>
                <a:ea typeface="Helvetica"/>
                <a:cs typeface="Helvetica"/>
              </a:rPr>
              <a:t> OBJECTIFS</a:t>
            </a:r>
          </a:p>
          <a:p>
            <a:pPr marL="185738" indent="-185738" defTabSz="995363" eaLnBrk="0" hangingPunct="0">
              <a:spcBef>
                <a:spcPct val="10000"/>
              </a:spcBef>
              <a:buClr>
                <a:srgbClr val="4B4A48"/>
              </a:buClr>
              <a:buSzPct val="120000"/>
              <a:buFont typeface="Times"/>
              <a:buChar char="•"/>
              <a:tabLst>
                <a:tab pos="185738" algn="l"/>
              </a:tabLst>
            </a:pPr>
            <a:r>
              <a:rPr lang="fr-FR" sz="1000" b="0">
                <a:solidFill>
                  <a:srgbClr val="434241"/>
                </a:solidFill>
                <a:latin typeface="Helvetica"/>
                <a:ea typeface="Helvetica"/>
                <a:cs typeface="Helvetica"/>
              </a:rPr>
              <a:t>Augmenter l’efficacité des processus clés de la Supply Chain</a:t>
            </a:r>
          </a:p>
          <a:p>
            <a:pPr marL="185738" indent="-185738" defTabSz="995363" eaLnBrk="0" hangingPunct="0">
              <a:spcBef>
                <a:spcPct val="10000"/>
              </a:spcBef>
              <a:buClr>
                <a:srgbClr val="4B4A48"/>
              </a:buClr>
              <a:buSzPct val="120000"/>
              <a:buFont typeface="Times"/>
              <a:buChar char="•"/>
              <a:tabLst>
                <a:tab pos="185738" algn="l"/>
              </a:tabLst>
            </a:pPr>
            <a:r>
              <a:rPr lang="fr-FR" sz="1000" b="0">
                <a:solidFill>
                  <a:srgbClr val="434241"/>
                </a:solidFill>
                <a:latin typeface="Helvetica"/>
                <a:ea typeface="Helvetica"/>
                <a:cs typeface="Helvetica"/>
              </a:rPr>
              <a:t>Réduire l’ensemble des stocks de 25%, les cycles industriels de 30%</a:t>
            </a:r>
          </a:p>
          <a:p>
            <a:pPr marL="185738" indent="-185738" defTabSz="995363" eaLnBrk="0" hangingPunct="0">
              <a:spcBef>
                <a:spcPct val="10000"/>
              </a:spcBef>
              <a:buClr>
                <a:srgbClr val="4B4A48"/>
              </a:buClr>
              <a:buSzPct val="120000"/>
              <a:buFont typeface="Times"/>
              <a:buChar char="•"/>
              <a:tabLst>
                <a:tab pos="185738" algn="l"/>
              </a:tabLst>
            </a:pPr>
            <a:r>
              <a:rPr lang="fr-FR" sz="1000" b="0">
                <a:solidFill>
                  <a:srgbClr val="434241"/>
                </a:solidFill>
                <a:latin typeface="Helvetica"/>
                <a:ea typeface="Helvetica"/>
                <a:cs typeface="Helvetica"/>
              </a:rPr>
              <a:t>Créer une fonction Supply Chain permettant de professionnaliser le management des flux physiques et des flux d’informations</a:t>
            </a:r>
          </a:p>
          <a:p>
            <a:pPr marL="185738" indent="-185738" defTabSz="995363" eaLnBrk="0" hangingPunct="0">
              <a:spcBef>
                <a:spcPct val="10000"/>
              </a:spcBef>
              <a:buClr>
                <a:srgbClr val="4B4A48"/>
              </a:buClr>
              <a:buSzPct val="120000"/>
              <a:tabLst>
                <a:tab pos="185738" algn="l"/>
              </a:tabLst>
            </a:pPr>
            <a:endParaRPr lang="fr-FR" sz="1000" b="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tabLst>
                <a:tab pos="185738" algn="l"/>
              </a:tabLst>
            </a:pPr>
            <a:r>
              <a:rPr lang="fr-FR" sz="1000" b="0">
                <a:solidFill>
                  <a:srgbClr val="C00000"/>
                </a:solidFill>
                <a:latin typeface="Helvetica"/>
                <a:ea typeface="Helvetica"/>
                <a:cs typeface="Helvetica"/>
              </a:rPr>
              <a:t>APPROCHE</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Refonte de l’ensemble des processus de planification : plan de demande, PIC, PDP, ordonnancement d’atelier</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Refonte des processus d’approvisionnement et de pilotage des fournisseurs</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Amélioration de l’interface client : faisabilité des engagements, maîtrise des délais de livraison</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Définition et mise en situation de douze postes clés de la nouvelle fonction supplychain : Supply Chain managers, Demand managers, Planificateurs PIC et PDP, Pilotes flux fournisseurs…</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Accompagnement du changement</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Appropriation des concepts par le top management</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Approche participative et accompagnement terrain de la mise en place des nouveaux fonctionnements</a:t>
            </a:r>
          </a:p>
          <a:p>
            <a:pPr marL="185738" indent="-185738" defTabSz="995363" eaLnBrk="0" hangingPunct="0">
              <a:spcBef>
                <a:spcPct val="10000"/>
              </a:spcBef>
              <a:buClr>
                <a:srgbClr val="4B4A48"/>
              </a:buClr>
              <a:buSzPct val="120000"/>
              <a:buFont typeface="Arial" charset="0"/>
              <a:buChar char="•"/>
              <a:tabLst>
                <a:tab pos="185738" algn="l"/>
              </a:tabLst>
            </a:pPr>
            <a:r>
              <a:rPr lang="fr-FR" sz="1000" b="0">
                <a:solidFill>
                  <a:srgbClr val="434241"/>
                </a:solidFill>
                <a:latin typeface="Helvetica"/>
                <a:ea typeface="Helvetica"/>
                <a:cs typeface="Helvetica"/>
              </a:rPr>
              <a:t>Plan de développement des compétences portant sur 300 personnes</a:t>
            </a:r>
          </a:p>
          <a:p>
            <a:pPr marL="185738" indent="-185738" defTabSz="995363" eaLnBrk="0" hangingPunct="0">
              <a:spcBef>
                <a:spcPct val="10000"/>
              </a:spcBef>
              <a:buClr>
                <a:srgbClr val="4B4A48"/>
              </a:buClr>
              <a:buSzPct val="120000"/>
              <a:buFont typeface="Arial" charset="0"/>
              <a:buChar char="•"/>
              <a:tabLst>
                <a:tab pos="185738" algn="l"/>
              </a:tabLst>
            </a:pPr>
            <a:endParaRPr lang="fr-FR" sz="900" b="0">
              <a:solidFill>
                <a:srgbClr val="434241"/>
              </a:solidFill>
              <a:latin typeface="Helvetica"/>
              <a:ea typeface="Helvetica"/>
              <a:cs typeface="Helvetica"/>
            </a:endParaRPr>
          </a:p>
          <a:p>
            <a:pPr marL="642938" lvl="1" indent="-185738" defTabSz="995363" eaLnBrk="0" hangingPunct="0">
              <a:spcBef>
                <a:spcPct val="10000"/>
              </a:spcBef>
              <a:buClr>
                <a:srgbClr val="4B4A48"/>
              </a:buClr>
              <a:buSzPct val="120000"/>
              <a:buFont typeface="Arial" charset="0"/>
              <a:buChar char="•"/>
              <a:tabLst>
                <a:tab pos="185738" algn="l"/>
              </a:tabLst>
            </a:pPr>
            <a:endParaRPr lang="fr-FR" sz="900" b="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buFont typeface="Times"/>
              <a:buChar char="•"/>
              <a:tabLst>
                <a:tab pos="185738" algn="l"/>
              </a:tabLst>
            </a:pPr>
            <a:endParaRPr lang="fr-FR" sz="900" b="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tabLst>
                <a:tab pos="185738" algn="l"/>
              </a:tabLst>
            </a:pPr>
            <a:endParaRPr lang="fr-FR" sz="900" b="0">
              <a:solidFill>
                <a:srgbClr val="434241"/>
              </a:solidFill>
              <a:latin typeface="Helvetica"/>
              <a:ea typeface="Helvetica"/>
              <a:cs typeface="Helvetica"/>
            </a:endParaRPr>
          </a:p>
        </p:txBody>
      </p:sp>
      <p:pic>
        <p:nvPicPr>
          <p:cNvPr id="49157" name="Picture 58" descr="Sagem-Fr"/>
          <p:cNvPicPr>
            <a:picLocks noChangeAspect="1" noChangeArrowheads="1"/>
          </p:cNvPicPr>
          <p:nvPr/>
        </p:nvPicPr>
        <p:blipFill>
          <a:blip r:embed="rId3"/>
          <a:srcRect/>
          <a:stretch>
            <a:fillRect/>
          </a:stretch>
        </p:blipFill>
        <p:spPr bwMode="auto">
          <a:xfrm>
            <a:off x="8228013" y="693738"/>
            <a:ext cx="1438275" cy="465137"/>
          </a:xfrm>
          <a:prstGeom prst="rect">
            <a:avLst/>
          </a:prstGeom>
          <a:noFill/>
          <a:ln w="9525">
            <a:noFill/>
            <a:miter lim="800000"/>
            <a:headEnd/>
            <a:tailEnd/>
          </a:ln>
        </p:spPr>
      </p:pic>
      <p:pic>
        <p:nvPicPr>
          <p:cNvPr id="49158" name="Picture 6"/>
          <p:cNvPicPr>
            <a:picLocks noChangeAspect="1" noChangeArrowheads="1"/>
          </p:cNvPicPr>
          <p:nvPr/>
        </p:nvPicPr>
        <p:blipFill>
          <a:blip r:embed="rId4"/>
          <a:srcRect/>
          <a:stretch>
            <a:fillRect/>
          </a:stretch>
        </p:blipFill>
        <p:spPr bwMode="auto">
          <a:xfrm>
            <a:off x="6138863" y="4046538"/>
            <a:ext cx="3135312" cy="2216150"/>
          </a:xfrm>
          <a:prstGeom prst="rect">
            <a:avLst/>
          </a:prstGeom>
          <a:noFill/>
          <a:ln w="9525">
            <a:solidFill>
              <a:srgbClr val="4B4A48"/>
            </a:solidFill>
            <a:miter lim="800000"/>
            <a:headEnd/>
            <a:tailEnd/>
          </a:ln>
        </p:spPr>
      </p:pic>
      <p:pic>
        <p:nvPicPr>
          <p:cNvPr id="49159" name="Picture 7"/>
          <p:cNvPicPr>
            <a:picLocks noChangeAspect="1" noChangeArrowheads="1"/>
          </p:cNvPicPr>
          <p:nvPr/>
        </p:nvPicPr>
        <p:blipFill>
          <a:blip r:embed="rId5"/>
          <a:srcRect/>
          <a:stretch>
            <a:fillRect/>
          </a:stretch>
        </p:blipFill>
        <p:spPr bwMode="auto">
          <a:xfrm>
            <a:off x="6138863" y="1498600"/>
            <a:ext cx="3144837" cy="2360613"/>
          </a:xfrm>
          <a:prstGeom prst="rect">
            <a:avLst/>
          </a:prstGeom>
          <a:noFill/>
          <a:ln w="9525">
            <a:solidFill>
              <a:srgbClr val="4B4A48"/>
            </a:solidFill>
            <a:miter lim="800000"/>
            <a:headEnd/>
            <a:tailEnd/>
          </a:ln>
        </p:spPr>
      </p:pic>
      <p:sp>
        <p:nvSpPr>
          <p:cNvPr id="9" name="Footer Placeholder 8"/>
          <p:cNvSpPr>
            <a:spLocks noGrp="1"/>
          </p:cNvSpPr>
          <p:nvPr>
            <p:ph type="ftr" sz="quarter" idx="14"/>
          </p:nvPr>
        </p:nvSpPr>
        <p:spPr/>
        <p:txBody>
          <a:bodyPr/>
          <a:lstStyle/>
          <a:p>
            <a:pPr>
              <a:defRPr/>
            </a:pPr>
            <a:r>
              <a:rPr lang="en-US" smtClean="0"/>
              <a:t>ECDYS secteur ASD - Présentation du cabinet 22 juin 2011</a:t>
            </a:r>
            <a:endParaRPr lang="fr-FR"/>
          </a:p>
        </p:txBody>
      </p:sp>
    </p:spTree>
    <p:extLst>
      <p:ext uri="{BB962C8B-B14F-4D97-AF65-F5344CB8AC3E}">
        <p14:creationId xmlns:p14="http://schemas.microsoft.com/office/powerpoint/2010/main" val="33525761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0" dirty="0"/>
              <a:t>Pilotage des fournisseurs en phase développement et </a:t>
            </a:r>
            <a:r>
              <a:rPr lang="fr-FR" b="0" dirty="0" smtClean="0"/>
              <a:t>industrialisation</a:t>
            </a:r>
            <a:endParaRPr lang="fr-FR" dirty="0"/>
          </a:p>
        </p:txBody>
      </p:sp>
      <p:sp>
        <p:nvSpPr>
          <p:cNvPr id="5" name="Slide Number Placeholder 4"/>
          <p:cNvSpPr>
            <a:spLocks noGrp="1"/>
          </p:cNvSpPr>
          <p:nvPr>
            <p:ph type="sldNum" sz="quarter" idx="13"/>
          </p:nvPr>
        </p:nvSpPr>
        <p:spPr/>
        <p:txBody>
          <a:bodyPr/>
          <a:lstStyle/>
          <a:p>
            <a:pPr>
              <a:defRPr/>
            </a:pPr>
            <a:fld id="{4EE31B99-1400-4A10-9EDE-E3421D805DDA}" type="slidenum">
              <a:rPr lang="fr-FR" smtClean="0"/>
              <a:pPr>
                <a:defRPr/>
              </a:pPr>
              <a:t>12</a:t>
            </a:fld>
            <a:endParaRPr lang="fr-FR" sz="1400" dirty="0"/>
          </a:p>
        </p:txBody>
      </p:sp>
      <p:sp>
        <p:nvSpPr>
          <p:cNvPr id="7" name="Rectangle 4"/>
          <p:cNvSpPr>
            <a:spLocks noChangeArrowheads="1"/>
          </p:cNvSpPr>
          <p:nvPr/>
        </p:nvSpPr>
        <p:spPr bwMode="auto">
          <a:xfrm>
            <a:off x="1076325" y="1393825"/>
            <a:ext cx="4902200"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5738" indent="-185738" defTabSz="995363" eaLnBrk="0" hangingPunct="0">
              <a:spcBef>
                <a:spcPct val="10000"/>
              </a:spcBef>
              <a:buClr>
                <a:srgbClr val="88827C"/>
              </a:buClr>
              <a:buSzPct val="120000"/>
              <a:buFont typeface="Times" charset="0"/>
              <a:buNone/>
              <a:tabLst>
                <a:tab pos="185738" algn="l"/>
              </a:tabLst>
            </a:pPr>
            <a:r>
              <a:rPr lang="fr-FR" sz="900" b="0" dirty="0" smtClean="0">
                <a:solidFill>
                  <a:srgbClr val="C00000"/>
                </a:solidFill>
                <a:latin typeface="Helvetica" charset="0"/>
                <a:cs typeface="Helvetica" charset="0"/>
              </a:rPr>
              <a:t> </a:t>
            </a:r>
            <a:r>
              <a:rPr lang="fr-FR" sz="900" b="0" dirty="0" smtClean="0">
                <a:solidFill>
                  <a:srgbClr val="C00000"/>
                </a:solidFill>
                <a:latin typeface="Helvetica"/>
                <a:cs typeface="Helvetica"/>
              </a:rPr>
              <a:t>OBJECTIFS</a:t>
            </a:r>
          </a:p>
          <a:p>
            <a:pPr marL="185738" indent="-185738" defTabSz="995363" eaLnBrk="0" hangingPunct="0">
              <a:spcBef>
                <a:spcPct val="10000"/>
              </a:spcBef>
              <a:buClr>
                <a:srgbClr val="88827C"/>
              </a:buClr>
              <a:buSzPct val="120000"/>
              <a:buFont typeface="Times" charset="0"/>
              <a:buNone/>
              <a:tabLst>
                <a:tab pos="185738" algn="l"/>
              </a:tabLst>
            </a:pPr>
            <a:endParaRPr lang="fr-FR" sz="900" b="0" dirty="0">
              <a:solidFill>
                <a:srgbClr val="C00000"/>
              </a:solidFill>
              <a:latin typeface="Helvetica"/>
              <a:cs typeface="Helvetica"/>
            </a:endParaRP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L’objectif du chantier est de mieux maitriser la qualité fournisseur  en phase amont et ainsi de sécuriser les objectifs </a:t>
            </a:r>
            <a:r>
              <a:rPr lang="fr-FR" sz="900" b="0" dirty="0" smtClean="0">
                <a:solidFill>
                  <a:srgbClr val="434241"/>
                </a:solidFill>
                <a:latin typeface="Helvetica"/>
                <a:cs typeface="Helvetica"/>
              </a:rPr>
              <a:t>de performance de Sagem </a:t>
            </a:r>
            <a:r>
              <a:rPr lang="fr-FR" sz="900" b="0" dirty="0">
                <a:solidFill>
                  <a:srgbClr val="434241"/>
                </a:solidFill>
                <a:latin typeface="Helvetica"/>
                <a:cs typeface="Helvetica"/>
              </a:rPr>
              <a:t>à fin 2011:</a:t>
            </a: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PPM  </a:t>
            </a:r>
            <a:r>
              <a:rPr lang="fr-FR" sz="900" b="0" dirty="0" smtClean="0">
                <a:solidFill>
                  <a:srgbClr val="434241"/>
                </a:solidFill>
                <a:latin typeface="Helvetica"/>
                <a:cs typeface="Helvetica"/>
              </a:rPr>
              <a:t>1.500</a:t>
            </a:r>
            <a:endParaRPr lang="fr-FR" sz="900" b="0" dirty="0">
              <a:solidFill>
                <a:srgbClr val="434241"/>
              </a:solidFill>
              <a:latin typeface="Helvetica"/>
              <a:cs typeface="Helvetica"/>
            </a:endParaRP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OTD : </a:t>
            </a:r>
            <a:r>
              <a:rPr lang="fr-FR" sz="900" b="0" dirty="0" smtClean="0">
                <a:solidFill>
                  <a:srgbClr val="434241"/>
                </a:solidFill>
                <a:latin typeface="Helvetica"/>
                <a:cs typeface="Helvetica"/>
              </a:rPr>
              <a:t>98 </a:t>
            </a:r>
            <a:r>
              <a:rPr lang="fr-FR" sz="900" b="0" dirty="0">
                <a:solidFill>
                  <a:srgbClr val="434241"/>
                </a:solidFill>
                <a:latin typeface="Helvetica"/>
                <a:cs typeface="Helvetica"/>
              </a:rPr>
              <a:t>%</a:t>
            </a:r>
          </a:p>
          <a:p>
            <a:pPr marL="185738" indent="-185738" defTabSz="995363" eaLnBrk="0" hangingPunct="0">
              <a:spcBef>
                <a:spcPct val="10000"/>
              </a:spcBef>
              <a:buClr>
                <a:srgbClr val="4B4A48"/>
              </a:buClr>
              <a:buSzPct val="120000"/>
              <a:buFont typeface="Times" charset="0"/>
              <a:buChar char="•"/>
              <a:tabLst>
                <a:tab pos="185738" algn="l"/>
              </a:tabLst>
            </a:pPr>
            <a:endParaRPr lang="fr-FR" sz="900" b="0" dirty="0">
              <a:solidFill>
                <a:srgbClr val="434241"/>
              </a:solidFill>
              <a:latin typeface="Helvetica"/>
              <a:cs typeface="Helvetica"/>
            </a:endParaRPr>
          </a:p>
          <a:p>
            <a:pPr defTabSz="995363" eaLnBrk="0" hangingPunct="0">
              <a:spcBef>
                <a:spcPct val="10000"/>
              </a:spcBef>
              <a:buClr>
                <a:srgbClr val="4B4A48"/>
              </a:buClr>
              <a:buSzPct val="120000"/>
              <a:tabLst>
                <a:tab pos="185738" algn="l"/>
              </a:tabLst>
            </a:pPr>
            <a:r>
              <a:rPr lang="fr-FR" sz="900" b="0" dirty="0">
                <a:solidFill>
                  <a:srgbClr val="434241"/>
                </a:solidFill>
                <a:latin typeface="Helvetica"/>
                <a:cs typeface="Helvetica"/>
              </a:rPr>
              <a:t>Ce chantier doit également permettre de :</a:t>
            </a: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mieux profiter de l’innovation fournisseurs </a:t>
            </a: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maîtriser et réduire le coût objectif</a:t>
            </a:r>
          </a:p>
          <a:p>
            <a:pPr marL="185738" indent="-185738" defTabSz="995363" eaLnBrk="0" hangingPunct="0">
              <a:spcBef>
                <a:spcPct val="10000"/>
              </a:spcBef>
              <a:buClr>
                <a:srgbClr val="4B4A48"/>
              </a:buClr>
              <a:buSzPct val="120000"/>
              <a:buFont typeface="Times" charset="0"/>
              <a:buChar char="•"/>
              <a:tabLst>
                <a:tab pos="185738" algn="l"/>
              </a:tabLst>
            </a:pPr>
            <a:r>
              <a:rPr lang="fr-FR" sz="900" b="0" dirty="0">
                <a:solidFill>
                  <a:srgbClr val="434241"/>
                </a:solidFill>
                <a:latin typeface="Helvetica"/>
                <a:cs typeface="Helvetica"/>
              </a:rPr>
              <a:t>rendre plus robuste la phase d’industrialisation</a:t>
            </a:r>
          </a:p>
          <a:p>
            <a:pPr marL="185738" indent="-185738" defTabSz="995363" eaLnBrk="0" hangingPunct="0">
              <a:spcBef>
                <a:spcPct val="10000"/>
              </a:spcBef>
              <a:buClr>
                <a:srgbClr val="4B4A48"/>
              </a:buClr>
              <a:buSzPct val="120000"/>
              <a:tabLst>
                <a:tab pos="185738" algn="l"/>
              </a:tabLst>
            </a:pPr>
            <a:endParaRPr lang="fr-FR" sz="900" b="0" dirty="0">
              <a:solidFill>
                <a:srgbClr val="434241"/>
              </a:solidFill>
              <a:latin typeface="Helvetica"/>
              <a:cs typeface="Helvetica"/>
            </a:endParaRPr>
          </a:p>
          <a:p>
            <a:pPr marL="185738" indent="-185738" defTabSz="995363" eaLnBrk="0" hangingPunct="0">
              <a:spcBef>
                <a:spcPct val="10000"/>
              </a:spcBef>
              <a:buClr>
                <a:srgbClr val="4B4A48"/>
              </a:buClr>
              <a:buSzPct val="120000"/>
              <a:tabLst>
                <a:tab pos="185738" algn="l"/>
              </a:tabLst>
            </a:pPr>
            <a:r>
              <a:rPr lang="fr-FR" sz="900" b="0" dirty="0" smtClean="0">
                <a:solidFill>
                  <a:srgbClr val="C00000"/>
                </a:solidFill>
                <a:latin typeface="Helvetica"/>
                <a:cs typeface="Helvetica"/>
              </a:rPr>
              <a:t>APPROCHE</a:t>
            </a:r>
          </a:p>
          <a:p>
            <a:pPr marL="185738" indent="-185738" defTabSz="995363" eaLnBrk="0" hangingPunct="0">
              <a:spcBef>
                <a:spcPct val="10000"/>
              </a:spcBef>
              <a:buClr>
                <a:srgbClr val="4B4A48"/>
              </a:buClr>
              <a:buSzPct val="120000"/>
              <a:tabLst>
                <a:tab pos="185738" algn="l"/>
              </a:tabLst>
            </a:pPr>
            <a:endParaRPr lang="fr-FR" sz="900" b="0" dirty="0">
              <a:solidFill>
                <a:srgbClr val="C00000"/>
              </a:solidFill>
              <a:latin typeface="Helvetica"/>
              <a:cs typeface="Helvetica"/>
            </a:endParaRPr>
          </a:p>
          <a:p>
            <a:pPr marL="185738" indent="-185738" defTabSz="995363" eaLnBrk="0" hangingPunct="0">
              <a:spcBef>
                <a:spcPct val="10000"/>
              </a:spcBef>
              <a:buClr>
                <a:srgbClr val="4B4A48"/>
              </a:buClr>
              <a:buSzPct val="120000"/>
              <a:buFont typeface="Arial" charset="0"/>
              <a:buChar char="•"/>
              <a:tabLst>
                <a:tab pos="185738" algn="l"/>
              </a:tabLst>
            </a:pPr>
            <a:r>
              <a:rPr lang="fr-FR" sz="900" b="0" dirty="0" smtClean="0">
                <a:solidFill>
                  <a:srgbClr val="434241"/>
                </a:solidFill>
                <a:latin typeface="Helvetica"/>
                <a:cs typeface="Helvetica"/>
              </a:rPr>
              <a:t>Un état des lieux appuyé sur des entretiens internes des différentes fonctions impliquées, un échantillon représentatif des fournisseurs, un benchmark auprès d’autres groupes industriels </a:t>
            </a:r>
          </a:p>
          <a:p>
            <a:pPr marL="185738" indent="-185738" defTabSz="995363" eaLnBrk="0" hangingPunct="0">
              <a:spcBef>
                <a:spcPct val="10000"/>
              </a:spcBef>
              <a:buClr>
                <a:srgbClr val="4B4A48"/>
              </a:buClr>
              <a:buSzPct val="120000"/>
              <a:buFont typeface="Arial" charset="0"/>
              <a:buChar char="•"/>
              <a:tabLst>
                <a:tab pos="185738" algn="l"/>
              </a:tabLst>
            </a:pPr>
            <a:r>
              <a:rPr lang="fr-FR" sz="900" b="0" dirty="0" smtClean="0">
                <a:solidFill>
                  <a:srgbClr val="434241"/>
                </a:solidFill>
                <a:latin typeface="Helvetica"/>
                <a:cs typeface="Helvetica"/>
              </a:rPr>
              <a:t>L’identification des bonnes pratiques</a:t>
            </a:r>
          </a:p>
          <a:p>
            <a:pPr marL="185738" indent="-185738" defTabSz="995363" eaLnBrk="0" hangingPunct="0">
              <a:spcBef>
                <a:spcPct val="10000"/>
              </a:spcBef>
              <a:buClr>
                <a:srgbClr val="4B4A48"/>
              </a:buClr>
              <a:buSzPct val="120000"/>
              <a:buFont typeface="Arial" charset="0"/>
              <a:buChar char="•"/>
              <a:tabLst>
                <a:tab pos="185738" algn="l"/>
              </a:tabLst>
            </a:pPr>
            <a:r>
              <a:rPr lang="fr-FR" sz="900" b="0" dirty="0" smtClean="0">
                <a:solidFill>
                  <a:srgbClr val="434241"/>
                </a:solidFill>
                <a:latin typeface="Helvetica"/>
                <a:cs typeface="Helvetica"/>
              </a:rPr>
              <a:t>La mise en application au sein de 3 projets pilote</a:t>
            </a:r>
          </a:p>
          <a:p>
            <a:pPr marL="185738" indent="-185738" defTabSz="995363" eaLnBrk="0" hangingPunct="0">
              <a:spcBef>
                <a:spcPct val="10000"/>
              </a:spcBef>
              <a:buClr>
                <a:srgbClr val="4B4A48"/>
              </a:buClr>
              <a:buSzPct val="120000"/>
              <a:buFont typeface="Arial" charset="0"/>
              <a:buChar char="•"/>
              <a:tabLst>
                <a:tab pos="185738" algn="l"/>
              </a:tabLst>
            </a:pPr>
            <a:r>
              <a:rPr lang="en-US" sz="900" b="0" dirty="0" smtClean="0">
                <a:solidFill>
                  <a:srgbClr val="434241"/>
                </a:solidFill>
                <a:latin typeface="Helvetica"/>
                <a:cs typeface="Helvetica"/>
              </a:rPr>
              <a:t>L</a:t>
            </a:r>
            <a:r>
              <a:rPr lang="fr-FR" sz="900" b="0" dirty="0" smtClean="0">
                <a:solidFill>
                  <a:srgbClr val="434241"/>
                </a:solidFill>
                <a:latin typeface="Helvetica"/>
                <a:cs typeface="Helvetica"/>
              </a:rPr>
              <a:t>e déploiement à l’ensemble de l’organisation par vague successive</a:t>
            </a:r>
          </a:p>
          <a:p>
            <a:pPr marL="185738" indent="-185738" defTabSz="995363" eaLnBrk="0" hangingPunct="0">
              <a:spcBef>
                <a:spcPct val="10000"/>
              </a:spcBef>
              <a:buClr>
                <a:srgbClr val="4B4A48"/>
              </a:buClr>
              <a:buSzPct val="120000"/>
              <a:tabLst>
                <a:tab pos="185738" algn="l"/>
              </a:tabLst>
            </a:pPr>
            <a:endParaRPr lang="fr-FR" sz="900" b="0" dirty="0" smtClean="0">
              <a:solidFill>
                <a:srgbClr val="C00000"/>
              </a:solidFill>
              <a:latin typeface="Helvetica"/>
              <a:cs typeface="Helvetica"/>
            </a:endParaRPr>
          </a:p>
          <a:p>
            <a:pPr marL="185738" indent="-185738" defTabSz="995363" eaLnBrk="0" hangingPunct="0">
              <a:spcBef>
                <a:spcPct val="10000"/>
              </a:spcBef>
              <a:buClr>
                <a:srgbClr val="4B4A48"/>
              </a:buClr>
              <a:buSzPct val="120000"/>
              <a:tabLst>
                <a:tab pos="185738" algn="l"/>
              </a:tabLst>
            </a:pPr>
            <a:r>
              <a:rPr lang="fr-FR" sz="900" b="0" dirty="0" smtClean="0">
                <a:solidFill>
                  <a:srgbClr val="C00000"/>
                </a:solidFill>
                <a:latin typeface="Helvetica"/>
                <a:cs typeface="Helvetica"/>
              </a:rPr>
              <a:t>RESULTATS</a:t>
            </a:r>
          </a:p>
          <a:p>
            <a:pPr marL="185738" indent="-185738" defTabSz="995363" eaLnBrk="0" hangingPunct="0">
              <a:spcBef>
                <a:spcPct val="10000"/>
              </a:spcBef>
              <a:buClr>
                <a:srgbClr val="4B4A48"/>
              </a:buClr>
              <a:buSzPct val="120000"/>
              <a:tabLst>
                <a:tab pos="185738" algn="l"/>
              </a:tabLst>
            </a:pPr>
            <a:endParaRPr lang="fr-FR" sz="900" b="0" dirty="0">
              <a:solidFill>
                <a:srgbClr val="C00000"/>
              </a:solidFill>
              <a:latin typeface="Helvetica"/>
              <a:cs typeface="Helvetica"/>
            </a:endParaRPr>
          </a:p>
          <a:p>
            <a:pPr marL="457200" indent="-457200">
              <a:buFont typeface="Arial" charset="0"/>
              <a:buAutoNum type="arabicPeriod"/>
            </a:pPr>
            <a:r>
              <a:rPr lang="fr-FR" sz="900" b="0" dirty="0" smtClean="0">
                <a:latin typeface="Helvetica"/>
                <a:cs typeface="Helvetica"/>
              </a:rPr>
              <a:t>Capturer </a:t>
            </a:r>
            <a:r>
              <a:rPr lang="fr-FR" sz="900" b="0" dirty="0">
                <a:latin typeface="Helvetica"/>
                <a:cs typeface="Helvetica"/>
              </a:rPr>
              <a:t>l’innovation fournisseur pendant et entre les projets</a:t>
            </a:r>
          </a:p>
          <a:p>
            <a:pPr marL="457200" indent="-457200">
              <a:buFont typeface="Arial" charset="0"/>
              <a:buAutoNum type="arabicPeriod"/>
            </a:pPr>
            <a:r>
              <a:rPr lang="fr-FR" sz="900" b="0" dirty="0">
                <a:latin typeface="Helvetica"/>
                <a:cs typeface="Helvetica"/>
              </a:rPr>
              <a:t>Systématiser l’expression d’un coût objectif</a:t>
            </a:r>
          </a:p>
          <a:p>
            <a:pPr marL="457200" indent="-457200">
              <a:buFont typeface="Arial" charset="0"/>
              <a:buAutoNum type="arabicPeriod"/>
            </a:pPr>
            <a:r>
              <a:rPr lang="fr-FR" sz="900" b="0" dirty="0">
                <a:latin typeface="Helvetica"/>
                <a:cs typeface="Helvetica"/>
              </a:rPr>
              <a:t>Piloter les exigences clés sur la base d’une méthodologie reconnue </a:t>
            </a:r>
            <a:endParaRPr lang="fr-FR" sz="900" b="0" dirty="0" smtClean="0">
              <a:latin typeface="Helvetica"/>
              <a:cs typeface="Helvetica"/>
            </a:endParaRPr>
          </a:p>
          <a:p>
            <a:pPr marL="457200" indent="-457200">
              <a:buFont typeface="Arial" charset="0"/>
              <a:buAutoNum type="arabicPeriod"/>
            </a:pPr>
            <a:r>
              <a:rPr lang="fr-FR" sz="900" b="0" dirty="0" smtClean="0">
                <a:latin typeface="Helvetica"/>
                <a:cs typeface="Helvetica"/>
              </a:rPr>
              <a:t>Contractualiser </a:t>
            </a:r>
            <a:r>
              <a:rPr lang="fr-FR" sz="900" b="0" dirty="0">
                <a:latin typeface="Helvetica"/>
                <a:cs typeface="Helvetica"/>
              </a:rPr>
              <a:t>le plus tôt possible</a:t>
            </a:r>
          </a:p>
          <a:p>
            <a:pPr marL="457200" indent="-457200">
              <a:buFont typeface="Arial" charset="0"/>
              <a:buAutoNum type="arabicPeriod"/>
            </a:pPr>
            <a:r>
              <a:rPr lang="fr-FR" sz="900" b="0" dirty="0">
                <a:latin typeface="Helvetica"/>
                <a:cs typeface="Helvetica"/>
              </a:rPr>
              <a:t>Constituer une boîte à outils pour contractualiser de façon homogène et adaptée</a:t>
            </a:r>
          </a:p>
          <a:p>
            <a:pPr marL="457200" indent="-457200">
              <a:buFont typeface="Arial" charset="0"/>
              <a:buAutoNum type="arabicPeriod"/>
            </a:pPr>
            <a:r>
              <a:rPr lang="fr-FR" sz="900" b="0" dirty="0">
                <a:latin typeface="Helvetica"/>
                <a:cs typeface="Helvetica"/>
              </a:rPr>
              <a:t>Systématiser un processus de choix fournisseur incluant les analyses de risques</a:t>
            </a:r>
          </a:p>
          <a:p>
            <a:pPr marL="457200" indent="-457200">
              <a:buFont typeface="Arial" charset="0"/>
              <a:buAutoNum type="arabicPeriod"/>
            </a:pPr>
            <a:r>
              <a:rPr lang="fr-FR" sz="900" b="0" dirty="0">
                <a:latin typeface="Helvetica"/>
                <a:cs typeface="Helvetica"/>
              </a:rPr>
              <a:t>Mieux intégrer la dimension fournisseurs dans le pilotage des projets</a:t>
            </a:r>
          </a:p>
          <a:p>
            <a:pPr marL="457200" indent="-457200">
              <a:buFont typeface="Arial" charset="0"/>
              <a:buAutoNum type="arabicPeriod"/>
            </a:pPr>
            <a:r>
              <a:rPr lang="fr-FR" sz="900" b="0" dirty="0">
                <a:latin typeface="Helvetica"/>
                <a:cs typeface="Helvetica"/>
              </a:rPr>
              <a:t>Déployer le Processus de Validation Industrielle</a:t>
            </a:r>
          </a:p>
          <a:p>
            <a:pPr marL="457200" indent="-457200">
              <a:buFont typeface="Arial" charset="0"/>
              <a:buAutoNum type="arabicPeriod"/>
            </a:pPr>
            <a:r>
              <a:rPr lang="fr-FR" sz="900" b="0" dirty="0">
                <a:latin typeface="Helvetica"/>
                <a:cs typeface="Helvetica"/>
              </a:rPr>
              <a:t>Mettre en place avec les fournisseurs un processus de gestion des configurations</a:t>
            </a:r>
          </a:p>
          <a:p>
            <a:pPr marL="457200" indent="-457200">
              <a:buFont typeface="Arial" charset="0"/>
              <a:buAutoNum type="arabicPeriod"/>
            </a:pPr>
            <a:r>
              <a:rPr lang="fr-FR" sz="900" b="0" dirty="0">
                <a:latin typeface="Helvetica"/>
                <a:cs typeface="Helvetica"/>
              </a:rPr>
              <a:t>Désigner un « coordinateur fournisseur » pour chaque fournisseur d’un projet</a:t>
            </a:r>
          </a:p>
          <a:p>
            <a:pPr marL="641351" lvl="1" indent="-185738" defTabSz="995363" eaLnBrk="0" hangingPunct="0">
              <a:spcBef>
                <a:spcPct val="10000"/>
              </a:spcBef>
              <a:buClr>
                <a:srgbClr val="4B4A48"/>
              </a:buClr>
              <a:buSzPct val="120000"/>
              <a:buFont typeface="Arial" charset="0"/>
              <a:buChar char="•"/>
              <a:tabLst>
                <a:tab pos="185738" algn="l"/>
              </a:tabLst>
            </a:pPr>
            <a:endParaRPr lang="fr-FR" sz="900" b="0" dirty="0">
              <a:solidFill>
                <a:srgbClr val="434241"/>
              </a:solidFill>
              <a:latin typeface="Helvetica" charset="0"/>
              <a:cs typeface="Helvetica" charset="0"/>
            </a:endParaRPr>
          </a:p>
          <a:p>
            <a:pPr marL="642938" lvl="1" indent="-185738" defTabSz="995363" eaLnBrk="0" hangingPunct="0">
              <a:spcBef>
                <a:spcPct val="10000"/>
              </a:spcBef>
              <a:buClr>
                <a:srgbClr val="4B4A48"/>
              </a:buClr>
              <a:buSzPct val="120000"/>
              <a:buFont typeface="Arial" charset="0"/>
              <a:buChar char="•"/>
              <a:tabLst>
                <a:tab pos="185738" algn="l"/>
              </a:tabLst>
            </a:pPr>
            <a:endParaRPr lang="fr-FR" sz="9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Times" charset="0"/>
              <a:buChar char="•"/>
              <a:tabLst>
                <a:tab pos="185738" algn="l"/>
              </a:tabLst>
            </a:pPr>
            <a:endParaRPr lang="fr-FR" sz="9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tabLst>
                <a:tab pos="185738" algn="l"/>
              </a:tabLst>
            </a:pPr>
            <a:endParaRPr lang="fr-FR" sz="900" b="0" dirty="0">
              <a:solidFill>
                <a:srgbClr val="434241"/>
              </a:solidFill>
              <a:latin typeface="Helvetica" charset="0"/>
              <a:cs typeface="Helvetica" charset="0"/>
            </a:endParaRPr>
          </a:p>
        </p:txBody>
      </p:sp>
      <p:sp>
        <p:nvSpPr>
          <p:cNvPr id="22" name="Content Placeholder 21"/>
          <p:cNvSpPr>
            <a:spLocks noGrp="1"/>
          </p:cNvSpPr>
          <p:nvPr>
            <p:ph sz="quarter" idx="12"/>
          </p:nvPr>
        </p:nvSpPr>
        <p:spPr/>
        <p:txBody>
          <a:bodyPr/>
          <a:lstStyle/>
          <a:p>
            <a:r>
              <a:rPr lang="fr-FR" dirty="0" smtClean="0"/>
              <a:t>REFERENCES</a:t>
            </a:r>
            <a:endParaRPr lang="fr-FR" dirty="0"/>
          </a:p>
        </p:txBody>
      </p:sp>
      <p:pic>
        <p:nvPicPr>
          <p:cNvPr id="24" name="Picture 23"/>
          <p:cNvPicPr>
            <a:picLocks noChangeAspect="1"/>
          </p:cNvPicPr>
          <p:nvPr/>
        </p:nvPicPr>
        <p:blipFill>
          <a:blip r:embed="rId2"/>
          <a:stretch>
            <a:fillRect/>
          </a:stretch>
        </p:blipFill>
        <p:spPr>
          <a:xfrm>
            <a:off x="6119417" y="1437989"/>
            <a:ext cx="2476050" cy="1563944"/>
          </a:xfrm>
          <a:prstGeom prst="rect">
            <a:avLst/>
          </a:prstGeom>
        </p:spPr>
      </p:pic>
      <p:pic>
        <p:nvPicPr>
          <p:cNvPr id="25" name="Image 8" descr="thales_avionic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4167" y="3732645"/>
            <a:ext cx="738933" cy="23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5" descr="logo_thalesalenia.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5881" y="3230169"/>
            <a:ext cx="939207" cy="45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 10" descr="logoDassault_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82063" y="3568732"/>
            <a:ext cx="84216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9" descr="logo_zodiacdatasystem.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09572" y="3208791"/>
            <a:ext cx="1082035" cy="4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7"/>
          <a:stretch>
            <a:fillRect/>
          </a:stretch>
        </p:blipFill>
        <p:spPr>
          <a:xfrm>
            <a:off x="5752040" y="4188013"/>
            <a:ext cx="3474251" cy="1848255"/>
          </a:xfrm>
          <a:prstGeom prst="rect">
            <a:avLst/>
          </a:prstGeom>
        </p:spPr>
      </p:pic>
      <p:pic>
        <p:nvPicPr>
          <p:cNvPr id="31" name="Picture 30" descr="Sagem-F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9909" y="665880"/>
            <a:ext cx="1654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pied de page 1"/>
          <p:cNvSpPr>
            <a:spLocks noGrp="1"/>
          </p:cNvSpPr>
          <p:nvPr>
            <p:ph type="ftr" sz="quarter" idx="14"/>
          </p:nvPr>
        </p:nvSpPr>
        <p:spPr/>
        <p:txBody>
          <a:bodyPr/>
          <a:lstStyle/>
          <a:p>
            <a:pPr>
              <a:defRPr/>
            </a:pPr>
            <a:r>
              <a:rPr lang="en-US" smtClean="0"/>
              <a:t>ECDYS secteur ASD - Présentation du cabinet 22 juin 2011</a:t>
            </a:r>
            <a:endParaRPr lang="fr-FR" dirty="0"/>
          </a:p>
        </p:txBody>
      </p:sp>
    </p:spTree>
    <p:extLst>
      <p:ext uri="{BB962C8B-B14F-4D97-AF65-F5344CB8AC3E}">
        <p14:creationId xmlns:p14="http://schemas.microsoft.com/office/powerpoint/2010/main" val="3381217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3"/>
          <p:cNvSpPr>
            <a:spLocks noGrp="1"/>
          </p:cNvSpPr>
          <p:nvPr>
            <p:ph idx="1"/>
          </p:nvPr>
        </p:nvSpPr>
        <p:spPr>
          <a:xfrm>
            <a:off x="587375" y="107950"/>
            <a:ext cx="5116513" cy="257359"/>
          </a:xfrm>
        </p:spPr>
        <p:txBody>
          <a:bodyPr/>
          <a:lstStyle/>
          <a:p>
            <a:pPr marL="0" indent="0">
              <a:buNone/>
            </a:pPr>
            <a:r>
              <a:rPr sz="1100" dirty="0">
                <a:solidFill>
                  <a:schemeClr val="bg1"/>
                </a:solidFill>
                <a:ea typeface="MS PGothic" charset="0"/>
              </a:rPr>
              <a:t>EXTRAIT DE REFERENCES</a:t>
            </a:r>
          </a:p>
        </p:txBody>
      </p:sp>
      <p:sp>
        <p:nvSpPr>
          <p:cNvPr id="29698" name="Title 2"/>
          <p:cNvSpPr>
            <a:spLocks noGrp="1"/>
          </p:cNvSpPr>
          <p:nvPr>
            <p:ph type="title"/>
          </p:nvPr>
        </p:nvSpPr>
        <p:spPr>
          <a:xfrm>
            <a:off x="1108075" y="576263"/>
            <a:ext cx="6494463" cy="685800"/>
          </a:xfrm>
        </p:spPr>
        <p:txBody>
          <a:bodyPr/>
          <a:lstStyle/>
          <a:p>
            <a:r>
              <a:rPr lang="fr-FR" dirty="0" smtClean="0">
                <a:latin typeface="Helvetica" charset="0"/>
                <a:ea typeface="ヒラギノ角ゴ Pro W3" charset="-128"/>
                <a:cs typeface="ヒラギノ角ゴ Pro W3" charset="-128"/>
              </a:rPr>
              <a:t>Industrie </a:t>
            </a:r>
            <a:r>
              <a:rPr lang="fr-FR" dirty="0">
                <a:latin typeface="Helvetica" charset="0"/>
                <a:ea typeface="ヒラギノ角ゴ Pro W3" charset="-128"/>
                <a:cs typeface="ヒラギノ角ゴ Pro W3" charset="-128"/>
              </a:rPr>
              <a:t>A</a:t>
            </a:r>
            <a:r>
              <a:rPr lang="fr-FR" dirty="0" smtClean="0">
                <a:latin typeface="Helvetica" charset="0"/>
                <a:ea typeface="ヒラギノ角ゴ Pro W3" charset="-128"/>
                <a:cs typeface="ヒラギノ角ゴ Pro W3" charset="-128"/>
              </a:rPr>
              <a:t>éronautique : optimisation achats hors production</a:t>
            </a:r>
            <a:endParaRPr lang="fr-FR" dirty="0" smtClean="0">
              <a:latin typeface="Helvetica" charset="0"/>
              <a:ea typeface="MS PGothic" charset="0"/>
            </a:endParaRPr>
          </a:p>
        </p:txBody>
      </p:sp>
      <p:sp>
        <p:nvSpPr>
          <p:cNvPr id="29700" name="Slide Number Placeholder 52"/>
          <p:cNvSpPr>
            <a:spLocks noGrp="1"/>
          </p:cNvSpPr>
          <p:nvPr>
            <p:ph type="sldNum" sz="quarter" idx="13"/>
          </p:nvPr>
        </p:nvSpPr>
        <p:spPr>
          <a:noFill/>
        </p:spPr>
        <p:txBody>
          <a:bodyPr/>
          <a:lstStyle/>
          <a:p>
            <a:fld id="{09049806-3B9F-CB4D-996E-BF860E8F6049}" type="slidenum">
              <a:rPr lang="fr-FR" smtClean="0"/>
              <a:pPr/>
              <a:t>13</a:t>
            </a:fld>
            <a:endParaRPr lang="fr-FR" sz="1400" smtClean="0"/>
          </a:p>
        </p:txBody>
      </p:sp>
      <p:sp>
        <p:nvSpPr>
          <p:cNvPr id="29701" name="Espace réservé du pied de page 7"/>
          <p:cNvSpPr>
            <a:spLocks noGrp="1"/>
          </p:cNvSpPr>
          <p:nvPr>
            <p:ph type="ftr" sz="quarter" idx="14"/>
          </p:nvPr>
        </p:nvSpPr>
        <p:spPr>
          <a:noFill/>
        </p:spPr>
        <p:txBody>
          <a:bodyPr/>
          <a:lstStyle/>
          <a:p>
            <a:r>
              <a:rPr lang="fr-FR" smtClean="0"/>
              <a:t>ECDYS secteur ASD - Présentation du cabinet 22 juin 2011</a:t>
            </a:r>
            <a:endParaRPr lang="fr-FR" smtClean="0"/>
          </a:p>
        </p:txBody>
      </p:sp>
      <p:sp>
        <p:nvSpPr>
          <p:cNvPr id="9" name="Rectangle 4"/>
          <p:cNvSpPr>
            <a:spLocks noChangeArrowheads="1"/>
          </p:cNvSpPr>
          <p:nvPr/>
        </p:nvSpPr>
        <p:spPr bwMode="gray">
          <a:xfrm>
            <a:off x="1046606" y="1338629"/>
            <a:ext cx="4326140" cy="4950223"/>
          </a:xfrm>
          <a:prstGeom prst="rect">
            <a:avLst/>
          </a:prstGeom>
          <a:solidFill>
            <a:schemeClr val="bg1"/>
          </a:solidFill>
          <a:ln w="9525">
            <a:noFill/>
            <a:miter lim="800000"/>
            <a:headEnd/>
            <a:tailEnd/>
          </a:ln>
        </p:spPr>
        <p:txBody>
          <a:bodyPr lIns="93203" tIns="46603" rIns="93203" bIns="46603">
            <a:prstTxWarp prst="textNoShape">
              <a:avLst/>
            </a:prstTxWarp>
          </a:bodyPr>
          <a:lstStyle/>
          <a:p>
            <a:pPr defTabSz="931863">
              <a:spcBef>
                <a:spcPts val="600"/>
              </a:spcBef>
              <a:buClr>
                <a:schemeClr val="bg2"/>
              </a:buClr>
              <a:buSzPct val="80000"/>
              <a:tabLst>
                <a:tab pos="987425" algn="l"/>
              </a:tabLst>
              <a:defRPr/>
            </a:pPr>
            <a:r>
              <a:rPr lang="fr-FR" sz="900" dirty="0" smtClean="0">
                <a:solidFill>
                  <a:schemeClr val="folHlink"/>
                </a:solidFill>
                <a:latin typeface="Helvetica"/>
                <a:cs typeface="Helvetica"/>
              </a:rPr>
              <a:t>Contexte </a:t>
            </a:r>
            <a:r>
              <a:rPr lang="fr-FR" sz="900" dirty="0">
                <a:solidFill>
                  <a:schemeClr val="folHlink"/>
                </a:solidFill>
                <a:latin typeface="Helvetica"/>
                <a:cs typeface="Helvetica"/>
              </a:rPr>
              <a:t>: </a:t>
            </a:r>
            <a:endParaRPr lang="fr-FR" sz="900" dirty="0" smtClean="0">
              <a:solidFill>
                <a:schemeClr val="folHlink"/>
              </a:solidFill>
              <a:latin typeface="Helvetica"/>
              <a:cs typeface="Helvetica"/>
            </a:endParaRPr>
          </a:p>
          <a:p>
            <a:pPr defTabSz="931863">
              <a:spcBef>
                <a:spcPts val="600"/>
              </a:spcBef>
              <a:buClr>
                <a:schemeClr val="bg2"/>
              </a:buClr>
              <a:buSzPct val="80000"/>
              <a:tabLst>
                <a:tab pos="987425" algn="l"/>
              </a:tabLst>
              <a:defRPr/>
            </a:pPr>
            <a:r>
              <a:rPr lang="fr-FR" sz="900" b="0" dirty="0" smtClean="0">
                <a:solidFill>
                  <a:srgbClr val="4B4A48"/>
                </a:solidFill>
                <a:latin typeface="Helvetica"/>
                <a:cs typeface="Helvetica"/>
              </a:rPr>
              <a:t>Dans le cadre de son développement, ce groupe à mis en place un centre de services partagés pour </a:t>
            </a:r>
            <a:r>
              <a:rPr lang="fr-FR" sz="900" b="0" dirty="0">
                <a:solidFill>
                  <a:srgbClr val="4B4A48"/>
                </a:solidFill>
                <a:latin typeface="Helvetica"/>
                <a:cs typeface="Helvetica"/>
              </a:rPr>
              <a:t>s</a:t>
            </a:r>
            <a:r>
              <a:rPr lang="fr-FR" sz="900" b="0" dirty="0" smtClean="0">
                <a:solidFill>
                  <a:srgbClr val="4B4A48"/>
                </a:solidFill>
                <a:latin typeface="Helvetica"/>
                <a:cs typeface="Helvetica"/>
              </a:rPr>
              <a:t>es achats hors-production, regroupant 15 sociétés avec un CA total de 1,7 Milliards d’euros</a:t>
            </a:r>
            <a:endParaRPr lang="fr-FR" sz="900" b="0" dirty="0">
              <a:solidFill>
                <a:srgbClr val="4B4A48"/>
              </a:solidFill>
              <a:latin typeface="Helvetica"/>
              <a:cs typeface="Helvetica"/>
            </a:endParaRPr>
          </a:p>
          <a:p>
            <a:pPr marL="0" lvl="1" indent="0" defTabSz="931863">
              <a:spcBef>
                <a:spcPts val="600"/>
              </a:spcBef>
              <a:buClr>
                <a:schemeClr val="tx1"/>
              </a:buClr>
              <a:buSzPct val="90000"/>
              <a:tabLst>
                <a:tab pos="987425" algn="l"/>
              </a:tabLst>
              <a:defRPr/>
            </a:pPr>
            <a:r>
              <a:rPr lang="fr-FR" sz="900" b="0" dirty="0" smtClean="0">
                <a:latin typeface="Helvetica"/>
                <a:cs typeface="Helvetica"/>
              </a:rPr>
              <a:t>En janvier 2011, la situation de départ est caractérisée par :</a:t>
            </a:r>
          </a:p>
          <a:p>
            <a:pPr marL="179388" lvl="1" indent="-88900" defTabSz="931863">
              <a:spcBef>
                <a:spcPts val="0"/>
              </a:spcBef>
              <a:buClr>
                <a:schemeClr val="tx1"/>
              </a:buClr>
              <a:buSzPct val="90000"/>
              <a:buFont typeface="Arial"/>
              <a:buChar char="•"/>
              <a:tabLst>
                <a:tab pos="987425" algn="l"/>
              </a:tabLst>
              <a:defRPr/>
            </a:pPr>
            <a:r>
              <a:rPr lang="fr-FR" sz="900" b="0" dirty="0" smtClean="0">
                <a:latin typeface="Helvetica"/>
                <a:cs typeface="Helvetica"/>
              </a:rPr>
              <a:t>Peu de dynamique transverse et de coordination entre sociétés</a:t>
            </a:r>
          </a:p>
          <a:p>
            <a:pPr marL="179388" lvl="1" indent="-88900" defTabSz="931863">
              <a:spcBef>
                <a:spcPts val="0"/>
              </a:spcBef>
              <a:buClr>
                <a:schemeClr val="tx1"/>
              </a:buClr>
              <a:buSzPct val="90000"/>
              <a:buFont typeface="Arial"/>
              <a:buChar char="•"/>
              <a:tabLst>
                <a:tab pos="987425" algn="l"/>
              </a:tabLst>
              <a:defRPr/>
            </a:pPr>
            <a:r>
              <a:rPr lang="fr-FR" sz="900" b="0" dirty="0">
                <a:solidFill>
                  <a:srgbClr val="4B4A48"/>
                </a:solidFill>
                <a:latin typeface="Helvetica"/>
                <a:ea typeface="Arial" charset="0"/>
                <a:cs typeface="Helvetica"/>
              </a:rPr>
              <a:t>Pas de visibilité sur les </a:t>
            </a:r>
            <a:r>
              <a:rPr lang="fr-FR" sz="900" b="0" dirty="0" smtClean="0">
                <a:solidFill>
                  <a:srgbClr val="4B4A48"/>
                </a:solidFill>
                <a:latin typeface="Helvetica"/>
                <a:ea typeface="Arial" charset="0"/>
                <a:cs typeface="Helvetica"/>
              </a:rPr>
              <a:t>besoins</a:t>
            </a:r>
            <a:endParaRPr lang="fr-FR" sz="900" b="0" dirty="0">
              <a:solidFill>
                <a:srgbClr val="4B4A48"/>
              </a:solidFill>
              <a:latin typeface="Helvetica"/>
              <a:ea typeface="Arial" charset="0"/>
              <a:cs typeface="Helvetica"/>
            </a:endParaRPr>
          </a:p>
          <a:p>
            <a:pPr marL="179388" lvl="1" indent="-88900" defTabSz="931863">
              <a:spcBef>
                <a:spcPts val="0"/>
              </a:spcBef>
              <a:buClr>
                <a:schemeClr val="tx1"/>
              </a:buClr>
              <a:buSzPct val="90000"/>
              <a:buFont typeface="Arial"/>
              <a:buChar char="•"/>
              <a:tabLst>
                <a:tab pos="987425" algn="l"/>
              </a:tabLst>
              <a:defRPr/>
            </a:pPr>
            <a:r>
              <a:rPr lang="fr-FR" sz="900" b="0" dirty="0">
                <a:solidFill>
                  <a:srgbClr val="4B4A48"/>
                </a:solidFill>
                <a:latin typeface="Helvetica"/>
                <a:ea typeface="Arial" charset="0"/>
                <a:cs typeface="Helvetica"/>
              </a:rPr>
              <a:t>D</a:t>
            </a:r>
            <a:r>
              <a:rPr lang="fr-FR" sz="900" b="0" dirty="0" smtClean="0">
                <a:solidFill>
                  <a:srgbClr val="4B4A48"/>
                </a:solidFill>
                <a:latin typeface="Helvetica"/>
                <a:ea typeface="Arial" charset="0"/>
                <a:cs typeface="Helvetica"/>
              </a:rPr>
              <a:t>es </a:t>
            </a:r>
            <a:r>
              <a:rPr lang="fr-FR" sz="900" b="0" dirty="0">
                <a:solidFill>
                  <a:srgbClr val="4B4A48"/>
                </a:solidFill>
                <a:latin typeface="Helvetica"/>
                <a:ea typeface="Arial" charset="0"/>
                <a:cs typeface="Helvetica"/>
              </a:rPr>
              <a:t>consultations </a:t>
            </a:r>
            <a:r>
              <a:rPr lang="fr-FR" sz="900" b="0" dirty="0" smtClean="0">
                <a:solidFill>
                  <a:srgbClr val="4B4A48"/>
                </a:solidFill>
                <a:latin typeface="Helvetica"/>
                <a:ea typeface="Arial" charset="0"/>
                <a:cs typeface="Helvetica"/>
              </a:rPr>
              <a:t>fournisseurs lancées </a:t>
            </a:r>
            <a:r>
              <a:rPr lang="fr-FR" sz="900" b="0" dirty="0">
                <a:solidFill>
                  <a:srgbClr val="4B4A48"/>
                </a:solidFill>
                <a:latin typeface="Helvetica"/>
                <a:ea typeface="Arial" charset="0"/>
                <a:cs typeface="Helvetica"/>
              </a:rPr>
              <a:t>séparément</a:t>
            </a:r>
          </a:p>
          <a:p>
            <a:pPr marL="179388" lvl="1" indent="-88900" defTabSz="931863">
              <a:spcBef>
                <a:spcPts val="0"/>
              </a:spcBef>
              <a:buClr>
                <a:schemeClr val="tx1"/>
              </a:buClr>
              <a:buSzPct val="90000"/>
              <a:buFont typeface="Arial"/>
              <a:buChar char="•"/>
              <a:tabLst>
                <a:tab pos="987425" algn="l"/>
              </a:tabLst>
              <a:defRPr/>
            </a:pPr>
            <a:r>
              <a:rPr lang="fr-FR" sz="900" b="0" dirty="0" smtClean="0">
                <a:solidFill>
                  <a:srgbClr val="4B4A48"/>
                </a:solidFill>
                <a:latin typeface="Helvetica"/>
                <a:ea typeface="Arial" charset="0"/>
                <a:cs typeface="Helvetica"/>
              </a:rPr>
              <a:t>Pas de consolidation </a:t>
            </a:r>
            <a:r>
              <a:rPr lang="fr-FR" sz="900" b="0" dirty="0">
                <a:solidFill>
                  <a:srgbClr val="4B4A48"/>
                </a:solidFill>
                <a:latin typeface="Helvetica"/>
                <a:ea typeface="Arial" charset="0"/>
                <a:cs typeface="Helvetica"/>
              </a:rPr>
              <a:t>des fournisseurs par </a:t>
            </a:r>
            <a:r>
              <a:rPr lang="fr-FR" sz="900" b="0" dirty="0" smtClean="0">
                <a:solidFill>
                  <a:srgbClr val="4B4A48"/>
                </a:solidFill>
                <a:latin typeface="Helvetica"/>
                <a:ea typeface="Arial" charset="0"/>
                <a:cs typeface="Helvetica"/>
              </a:rPr>
              <a:t>filière, </a:t>
            </a:r>
            <a:r>
              <a:rPr lang="fr-FR" sz="900" b="0" dirty="0">
                <a:solidFill>
                  <a:srgbClr val="4B4A48"/>
                </a:solidFill>
                <a:latin typeface="Helvetica"/>
                <a:ea typeface="Arial" charset="0"/>
                <a:cs typeface="Helvetica"/>
              </a:rPr>
              <a:t>notamment pour obtenir des RFA </a:t>
            </a:r>
            <a:r>
              <a:rPr lang="fr-FR" sz="900" b="0" dirty="0" smtClean="0">
                <a:latin typeface="Helvetica"/>
                <a:cs typeface="Helvetica"/>
              </a:rPr>
              <a:t>avantageuses et / ou des coûts plus compétitifs</a:t>
            </a:r>
          </a:p>
          <a:p>
            <a:pPr defTabSz="931863">
              <a:spcBef>
                <a:spcPts val="600"/>
              </a:spcBef>
              <a:buClr>
                <a:schemeClr val="bg2"/>
              </a:buClr>
              <a:buSzPct val="80000"/>
              <a:tabLst>
                <a:tab pos="990600" algn="l"/>
              </a:tabLst>
              <a:defRPr/>
            </a:pPr>
            <a:r>
              <a:rPr lang="fr-FR" sz="900" dirty="0">
                <a:solidFill>
                  <a:schemeClr val="folHlink"/>
                </a:solidFill>
                <a:latin typeface="Helvetica"/>
                <a:cs typeface="Helvetica"/>
              </a:rPr>
              <a:t>Enjeux </a:t>
            </a:r>
            <a:r>
              <a:rPr lang="fr-FR" sz="900" dirty="0" smtClean="0">
                <a:solidFill>
                  <a:schemeClr val="folHlink"/>
                </a:solidFill>
                <a:latin typeface="Helvetica"/>
                <a:cs typeface="Helvetica"/>
              </a:rPr>
              <a:t>et objectifs</a:t>
            </a:r>
            <a:r>
              <a:rPr lang="fr-FR" sz="900" b="0" dirty="0" smtClean="0">
                <a:solidFill>
                  <a:schemeClr val="folHlink"/>
                </a:solidFill>
                <a:latin typeface="Helvetica"/>
                <a:cs typeface="Helvetica"/>
              </a:rPr>
              <a:t> </a:t>
            </a:r>
            <a:r>
              <a:rPr lang="fr-FR" sz="900" dirty="0">
                <a:solidFill>
                  <a:schemeClr val="folHlink"/>
                </a:solidFill>
                <a:latin typeface="Helvetica"/>
                <a:cs typeface="Helvetica"/>
              </a:rPr>
              <a:t>du</a:t>
            </a:r>
            <a:r>
              <a:rPr lang="fr-FR" sz="900" b="0" dirty="0">
                <a:solidFill>
                  <a:schemeClr val="folHlink"/>
                </a:solidFill>
                <a:latin typeface="Helvetica"/>
                <a:cs typeface="Helvetica"/>
              </a:rPr>
              <a:t> </a:t>
            </a:r>
            <a:r>
              <a:rPr lang="fr-FR" sz="900" dirty="0">
                <a:solidFill>
                  <a:schemeClr val="folHlink"/>
                </a:solidFill>
                <a:latin typeface="Helvetica"/>
                <a:cs typeface="Helvetica"/>
              </a:rPr>
              <a:t>projet</a:t>
            </a:r>
            <a:r>
              <a:rPr lang="fr-FR" sz="900" b="0" dirty="0">
                <a:solidFill>
                  <a:schemeClr val="folHlink"/>
                </a:solidFill>
                <a:latin typeface="Helvetica"/>
                <a:cs typeface="Helvetica"/>
              </a:rPr>
              <a:t>: </a:t>
            </a:r>
            <a:endParaRPr lang="fr-FR" sz="900" dirty="0" smtClean="0">
              <a:solidFill>
                <a:schemeClr val="folHlink"/>
              </a:solidFill>
              <a:latin typeface="Helvetica"/>
              <a:cs typeface="Helvetica"/>
            </a:endParaRPr>
          </a:p>
          <a:p>
            <a:pPr marL="93663" indent="-93663">
              <a:spcBef>
                <a:spcPts val="600"/>
              </a:spcBef>
              <a:buFont typeface="Arial"/>
              <a:buChar char="•"/>
            </a:pPr>
            <a:r>
              <a:rPr lang="fr-FR" sz="900" b="0" dirty="0" smtClean="0">
                <a:solidFill>
                  <a:srgbClr val="4B4A48"/>
                </a:solidFill>
                <a:latin typeface="Helvetica"/>
                <a:ea typeface="Arial" charset="0"/>
                <a:cs typeface="Helvetica"/>
              </a:rPr>
              <a:t>Générer maximum de gains à court terme en développant les </a:t>
            </a:r>
            <a:r>
              <a:rPr lang="fr-FR" sz="900" b="0" dirty="0">
                <a:solidFill>
                  <a:srgbClr val="4B4A48"/>
                </a:solidFill>
                <a:latin typeface="Helvetica"/>
                <a:ea typeface="Arial" charset="0"/>
                <a:cs typeface="Helvetica"/>
              </a:rPr>
              <a:t>synergies entre les sociétés du </a:t>
            </a:r>
            <a:r>
              <a:rPr lang="fr-FR" sz="900" b="0" dirty="0" smtClean="0">
                <a:solidFill>
                  <a:srgbClr val="4B4A48"/>
                </a:solidFill>
                <a:latin typeface="Helvetica"/>
                <a:ea typeface="Arial" charset="0"/>
                <a:cs typeface="Helvetica"/>
              </a:rPr>
              <a:t>groupe</a:t>
            </a:r>
          </a:p>
          <a:p>
            <a:pPr defTabSz="931863">
              <a:spcBef>
                <a:spcPts val="600"/>
              </a:spcBef>
              <a:buClr>
                <a:schemeClr val="bg2"/>
              </a:buClr>
              <a:buSzPct val="80000"/>
              <a:tabLst>
                <a:tab pos="990600" algn="l"/>
              </a:tabLst>
              <a:defRPr/>
            </a:pPr>
            <a:r>
              <a:rPr lang="fr-FR" sz="900" dirty="0" smtClean="0">
                <a:solidFill>
                  <a:schemeClr val="folHlink"/>
                </a:solidFill>
                <a:latin typeface="Helvetica"/>
                <a:cs typeface="Helvetica"/>
              </a:rPr>
              <a:t>Démarche</a:t>
            </a:r>
            <a:endParaRPr lang="fr-FR" sz="900" dirty="0">
              <a:solidFill>
                <a:schemeClr val="folHlink"/>
              </a:solidFill>
              <a:latin typeface="Helvetica"/>
              <a:cs typeface="Helvetica"/>
            </a:endParaRPr>
          </a:p>
          <a:p>
            <a:pPr>
              <a:spcBef>
                <a:spcPts val="600"/>
              </a:spcBef>
            </a:pPr>
            <a:r>
              <a:rPr lang="fr-FR" sz="900" b="0" dirty="0" smtClean="0">
                <a:latin typeface="Helvetica"/>
                <a:cs typeface="Helvetica"/>
              </a:rPr>
              <a:t>Les actions sont organisées par famille d’achat, par vague successive dans l’ordre de potentiel de gains décroissant.</a:t>
            </a:r>
          </a:p>
          <a:p>
            <a:pPr>
              <a:spcBef>
                <a:spcPts val="600"/>
              </a:spcBef>
            </a:pPr>
            <a:r>
              <a:rPr lang="fr-FR" sz="900" b="0" dirty="0" smtClean="0">
                <a:latin typeface="Helvetica"/>
                <a:cs typeface="Helvetica"/>
              </a:rPr>
              <a:t>Le </a:t>
            </a:r>
            <a:r>
              <a:rPr lang="fr-FR" sz="900" b="0" dirty="0">
                <a:latin typeface="Helvetica"/>
                <a:cs typeface="Helvetica"/>
              </a:rPr>
              <a:t>rôle d’ECDYS </a:t>
            </a:r>
            <a:r>
              <a:rPr lang="fr-FR" sz="900" b="0" dirty="0" smtClean="0">
                <a:latin typeface="Helvetica"/>
                <a:cs typeface="Helvetica"/>
              </a:rPr>
              <a:t>consiste à :</a:t>
            </a:r>
          </a:p>
          <a:p>
            <a:pPr marL="93663" indent="-93663">
              <a:spcBef>
                <a:spcPts val="0"/>
              </a:spcBef>
              <a:buFont typeface="Arial"/>
              <a:buChar char="•"/>
            </a:pPr>
            <a:r>
              <a:rPr lang="fr-FR" sz="900" b="0" dirty="0" smtClean="0">
                <a:latin typeface="Helvetica"/>
                <a:cs typeface="Helvetica"/>
              </a:rPr>
              <a:t>Recueillir, fiabiliser et structurer les données des différentes sociétés</a:t>
            </a:r>
          </a:p>
          <a:p>
            <a:pPr marL="93663" indent="-93663">
              <a:spcBef>
                <a:spcPts val="0"/>
              </a:spcBef>
              <a:buFont typeface="Arial"/>
              <a:buChar char="•"/>
            </a:pPr>
            <a:r>
              <a:rPr lang="fr-FR" sz="900" b="0" dirty="0" smtClean="0">
                <a:latin typeface="Helvetica"/>
                <a:cs typeface="Helvetica"/>
              </a:rPr>
              <a:t>Préparer les dossiers de négociations </a:t>
            </a:r>
            <a:r>
              <a:rPr lang="fr-FR" sz="900" b="0" dirty="0">
                <a:latin typeface="Helvetica"/>
                <a:cs typeface="Helvetica"/>
              </a:rPr>
              <a:t>avec les </a:t>
            </a:r>
            <a:r>
              <a:rPr lang="fr-FR" sz="900" b="0" dirty="0" smtClean="0">
                <a:latin typeface="Helvetica"/>
                <a:cs typeface="Helvetica"/>
              </a:rPr>
              <a:t>fournisseurs</a:t>
            </a:r>
          </a:p>
          <a:p>
            <a:pPr marL="93663" indent="-93663">
              <a:spcBef>
                <a:spcPts val="0"/>
              </a:spcBef>
              <a:buFont typeface="Arial"/>
              <a:buChar char="•"/>
            </a:pPr>
            <a:r>
              <a:rPr lang="fr-FR" sz="900" b="0" dirty="0">
                <a:latin typeface="Helvetica"/>
                <a:cs typeface="Helvetica"/>
              </a:rPr>
              <a:t>Apporter un support lors des négociations avec les </a:t>
            </a:r>
            <a:r>
              <a:rPr lang="fr-FR" sz="900" b="0" dirty="0" smtClean="0">
                <a:latin typeface="Helvetica"/>
                <a:cs typeface="Helvetica"/>
              </a:rPr>
              <a:t>fournisseurs </a:t>
            </a:r>
          </a:p>
          <a:p>
            <a:pPr marL="93663" indent="-93663">
              <a:spcBef>
                <a:spcPts val="0"/>
              </a:spcBef>
              <a:buFont typeface="Arial"/>
              <a:buChar char="•"/>
            </a:pPr>
            <a:r>
              <a:rPr lang="fr-FR" sz="900" b="0" dirty="0" smtClean="0">
                <a:latin typeface="Helvetica"/>
                <a:cs typeface="Helvetica"/>
              </a:rPr>
              <a:t>Déployer dans chaque société les contrats groupe et les </a:t>
            </a:r>
            <a:r>
              <a:rPr lang="fr-FR" sz="900" b="0" dirty="0" err="1" smtClean="0">
                <a:latin typeface="Helvetica"/>
                <a:cs typeface="Helvetica"/>
              </a:rPr>
              <a:t>nouvelels</a:t>
            </a:r>
            <a:r>
              <a:rPr lang="fr-FR" sz="900" b="0" dirty="0" smtClean="0">
                <a:latin typeface="Helvetica"/>
                <a:cs typeface="Helvetica"/>
              </a:rPr>
              <a:t> pratiques d’achat</a:t>
            </a:r>
          </a:p>
          <a:p>
            <a:pPr defTabSz="931863">
              <a:spcBef>
                <a:spcPts val="600"/>
              </a:spcBef>
              <a:buClr>
                <a:schemeClr val="bg2"/>
              </a:buClr>
              <a:buSzPct val="80000"/>
              <a:buFont typeface="Wingdings" charset="2"/>
              <a:buChar char="n"/>
              <a:tabLst>
                <a:tab pos="0" algn="l"/>
              </a:tabLst>
              <a:defRPr/>
            </a:pPr>
            <a:r>
              <a:rPr lang="fr-FR" sz="900" dirty="0" smtClean="0">
                <a:solidFill>
                  <a:schemeClr val="folHlink"/>
                </a:solidFill>
                <a:latin typeface="Helvetica"/>
                <a:cs typeface="Helvetica"/>
              </a:rPr>
              <a:t>Livrables </a:t>
            </a:r>
            <a:r>
              <a:rPr lang="fr-FR" sz="900" dirty="0">
                <a:solidFill>
                  <a:schemeClr val="folHlink"/>
                </a:solidFill>
                <a:latin typeface="Helvetica"/>
                <a:cs typeface="Helvetica"/>
              </a:rPr>
              <a:t>du </a:t>
            </a:r>
            <a:r>
              <a:rPr lang="fr-FR" sz="900" dirty="0" smtClean="0">
                <a:solidFill>
                  <a:schemeClr val="folHlink"/>
                </a:solidFill>
                <a:latin typeface="Helvetica"/>
                <a:cs typeface="Helvetica"/>
              </a:rPr>
              <a:t>projet</a:t>
            </a:r>
            <a:endParaRPr lang="fr-FR" sz="900" b="0" dirty="0" smtClean="0">
              <a:latin typeface="Helvetica"/>
              <a:cs typeface="Helvetica"/>
            </a:endParaRPr>
          </a:p>
          <a:p>
            <a:pPr>
              <a:lnSpc>
                <a:spcPct val="90000"/>
              </a:lnSpc>
              <a:spcBef>
                <a:spcPts val="600"/>
              </a:spcBef>
            </a:pPr>
            <a:r>
              <a:rPr lang="fr-FR" sz="900" b="0" dirty="0" smtClean="0">
                <a:latin typeface="Helvetica"/>
                <a:cs typeface="Helvetica"/>
              </a:rPr>
              <a:t>La première vague a concerné les familles d’achats suivantes : </a:t>
            </a:r>
            <a:r>
              <a:rPr lang="fr-FR" sz="900" b="0" dirty="0" err="1" smtClean="0">
                <a:latin typeface="Helvetica"/>
                <a:cs typeface="Helvetica"/>
              </a:rPr>
              <a:t>interim</a:t>
            </a:r>
            <a:r>
              <a:rPr lang="fr-FR" sz="900" b="0" dirty="0" smtClean="0">
                <a:latin typeface="Helvetica"/>
                <a:cs typeface="Helvetica"/>
              </a:rPr>
              <a:t>, déploiement des bordereaux petits travaux d’entretien, nettoyage, traduction non technique.</a:t>
            </a:r>
          </a:p>
          <a:p>
            <a:pPr>
              <a:lnSpc>
                <a:spcPct val="90000"/>
              </a:lnSpc>
              <a:spcBef>
                <a:spcPts val="600"/>
              </a:spcBef>
            </a:pPr>
            <a:r>
              <a:rPr lang="fr-FR" sz="900" b="0" dirty="0" smtClean="0">
                <a:latin typeface="Helvetica"/>
                <a:cs typeface="Helvetica"/>
              </a:rPr>
              <a:t>Elle s’est déroulée du 1 février au 30 mai 2011 (4 mois). Les gains annuels obtenus s’élèvent à 5 M€ </a:t>
            </a:r>
            <a:r>
              <a:rPr lang="fr-FR" sz="900" b="0" dirty="0" smtClean="0">
                <a:latin typeface="Helvetica"/>
                <a:cs typeface="Helvetica"/>
              </a:rPr>
              <a:t>dont 50% impact </a:t>
            </a:r>
            <a:r>
              <a:rPr lang="fr-FR" sz="900" b="0" dirty="0" smtClean="0">
                <a:latin typeface="Helvetica"/>
                <a:cs typeface="Helvetica"/>
              </a:rPr>
              <a:t>EBIT 2011.</a:t>
            </a:r>
          </a:p>
          <a:p>
            <a:pPr>
              <a:lnSpc>
                <a:spcPct val="90000"/>
              </a:lnSpc>
              <a:spcBef>
                <a:spcPts val="600"/>
              </a:spcBef>
            </a:pPr>
            <a:r>
              <a:rPr lang="fr-FR" sz="900" b="0" dirty="0" smtClean="0">
                <a:latin typeface="Helvetica"/>
                <a:cs typeface="Helvetica"/>
              </a:rPr>
              <a:t>Le projet a permis de générer 15 M€ de gains annuels et 10 M€ d’impact gains EBIT 2011</a:t>
            </a:r>
            <a:r>
              <a:rPr lang="fr-FR" sz="900" dirty="0"/>
              <a:t>	</a:t>
            </a:r>
            <a:endParaRPr lang="fr-FR" sz="900" dirty="0">
              <a:solidFill>
                <a:schemeClr val="folHlink"/>
              </a:solidFill>
              <a:latin typeface="Helvetica"/>
              <a:cs typeface="Helvetica"/>
            </a:endParaRPr>
          </a:p>
        </p:txBody>
      </p:sp>
      <p:pic>
        <p:nvPicPr>
          <p:cNvPr id="4" name="Image 3"/>
          <p:cNvPicPr>
            <a:picLocks noChangeAspect="1"/>
          </p:cNvPicPr>
          <p:nvPr/>
        </p:nvPicPr>
        <p:blipFill>
          <a:blip r:embed="rId3"/>
          <a:stretch>
            <a:fillRect/>
          </a:stretch>
        </p:blipFill>
        <p:spPr>
          <a:xfrm>
            <a:off x="5434428" y="1603460"/>
            <a:ext cx="4155122" cy="1590633"/>
          </a:xfrm>
          <a:prstGeom prst="rect">
            <a:avLst/>
          </a:prstGeom>
        </p:spPr>
      </p:pic>
      <p:pic>
        <p:nvPicPr>
          <p:cNvPr id="11" name="Image 10"/>
          <p:cNvPicPr>
            <a:picLocks noChangeAspect="1"/>
          </p:cNvPicPr>
          <p:nvPr/>
        </p:nvPicPr>
        <p:blipFill>
          <a:blip r:embed="rId4"/>
          <a:stretch>
            <a:fillRect/>
          </a:stretch>
        </p:blipFill>
        <p:spPr>
          <a:xfrm>
            <a:off x="5537200" y="3599893"/>
            <a:ext cx="3789283" cy="2556015"/>
          </a:xfrm>
          <a:prstGeom prst="rect">
            <a:avLst/>
          </a:prstGeom>
        </p:spPr>
      </p:pic>
    </p:spTree>
    <p:extLst>
      <p:ext uri="{BB962C8B-B14F-4D97-AF65-F5344CB8AC3E}">
        <p14:creationId xmlns:p14="http://schemas.microsoft.com/office/powerpoint/2010/main" val="38793565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7"/>
          <p:cNvSpPr>
            <a:spLocks noChangeArrowheads="1"/>
          </p:cNvSpPr>
          <p:nvPr/>
        </p:nvSpPr>
        <p:spPr bwMode="auto">
          <a:xfrm>
            <a:off x="6029325" y="6157913"/>
            <a:ext cx="3876675" cy="700087"/>
          </a:xfrm>
          <a:prstGeom prst="rect">
            <a:avLst/>
          </a:prstGeom>
          <a:solidFill>
            <a:schemeClr val="bg1"/>
          </a:solidFill>
          <a:ln w="9525" algn="ctr">
            <a:noFill/>
            <a:round/>
            <a:headEnd/>
            <a:tailEnd/>
          </a:ln>
        </p:spPr>
        <p:txBody>
          <a:bodyPr lIns="36000" tIns="36000" rIns="36000" bIns="36000" anchor="ctr"/>
          <a:lstStyle/>
          <a:p>
            <a:pPr algn="ctr" eaLnBrk="0" hangingPunct="0"/>
            <a:endParaRPr lang="fr-FR"/>
          </a:p>
        </p:txBody>
      </p:sp>
      <p:sp>
        <p:nvSpPr>
          <p:cNvPr id="43010" name="Title 2"/>
          <p:cNvSpPr>
            <a:spLocks noGrp="1"/>
          </p:cNvSpPr>
          <p:nvPr>
            <p:ph type="title"/>
          </p:nvPr>
        </p:nvSpPr>
        <p:spPr>
          <a:xfrm>
            <a:off x="1108075" y="576263"/>
            <a:ext cx="6494463" cy="685800"/>
          </a:xfrm>
        </p:spPr>
        <p:txBody>
          <a:bodyPr/>
          <a:lstStyle/>
          <a:p>
            <a:r>
              <a:rPr lang="fr-FR" dirty="0" smtClean="0">
                <a:ea typeface="ヒラギノ角ゴ Pro W3"/>
                <a:cs typeface="ヒラギノ角ゴ Pro W3"/>
              </a:rPr>
              <a:t>Eurocopter : </a:t>
            </a:r>
            <a:r>
              <a:rPr lang="fr-FR" dirty="0" smtClean="0">
                <a:ea typeface="ヒラギノ角ゴ Pro W3" charset="-128"/>
                <a:cs typeface="ヒラギノ角ゴ Pro W3" charset="-128"/>
              </a:rPr>
              <a:t>Design de la </a:t>
            </a:r>
            <a:r>
              <a:rPr lang="fr-FR" dirty="0" err="1" smtClean="0">
                <a:ea typeface="ヒラギノ角ゴ Pro W3" charset="-128"/>
                <a:cs typeface="ヒラギノ角ゴ Pro W3" charset="-128"/>
              </a:rPr>
              <a:t>Supply</a:t>
            </a:r>
            <a:r>
              <a:rPr lang="fr-FR" dirty="0" smtClean="0">
                <a:ea typeface="ヒラギノ角ゴ Pro W3" charset="-128"/>
                <a:cs typeface="ヒラギノ角ゴ Pro W3" charset="-128"/>
              </a:rPr>
              <a:t> Chain du EC175</a:t>
            </a:r>
            <a:endParaRPr lang="fr-FR" dirty="0" smtClean="0"/>
          </a:p>
        </p:txBody>
      </p:sp>
      <p:sp>
        <p:nvSpPr>
          <p:cNvPr id="43011" name="Content Placeholder 3"/>
          <p:cNvSpPr>
            <a:spLocks noGrp="1"/>
          </p:cNvSpPr>
          <p:nvPr>
            <p:ph sz="quarter" idx="12"/>
          </p:nvPr>
        </p:nvSpPr>
        <p:spPr>
          <a:xfrm>
            <a:off x="587375" y="107950"/>
            <a:ext cx="5116513" cy="241300"/>
          </a:xfrm>
        </p:spPr>
        <p:txBody>
          <a:bodyPr/>
          <a:lstStyle/>
          <a:p>
            <a:r>
              <a:rPr sz="1000">
                <a:latin typeface="Euphemia UCAS"/>
                <a:ea typeface="MS PGothic" pitchFamily="34" charset="-128"/>
              </a:rPr>
              <a:t>EXTRAIT DE REFERENCES</a:t>
            </a:r>
          </a:p>
        </p:txBody>
      </p:sp>
      <p:sp>
        <p:nvSpPr>
          <p:cNvPr id="43012" name="Slide Number Placeholder 1"/>
          <p:cNvSpPr txBox="1">
            <a:spLocks noGrp="1"/>
          </p:cNvSpPr>
          <p:nvPr/>
        </p:nvSpPr>
        <p:spPr bwMode="auto">
          <a:xfrm>
            <a:off x="1138238" y="6486525"/>
            <a:ext cx="538162" cy="150813"/>
          </a:xfrm>
          <a:prstGeom prst="rect">
            <a:avLst/>
          </a:prstGeom>
          <a:noFill/>
          <a:ln w="9525">
            <a:noFill/>
            <a:miter lim="800000"/>
            <a:headEnd/>
            <a:tailEnd/>
          </a:ln>
        </p:spPr>
        <p:txBody>
          <a:bodyPr lIns="0" tIns="0" rIns="0" bIns="0">
            <a:spAutoFit/>
          </a:bodyPr>
          <a:lstStyle/>
          <a:p>
            <a:pPr algn="ctr" defTabSz="817563" eaLnBrk="0" hangingPunct="0">
              <a:lnSpc>
                <a:spcPct val="90000"/>
              </a:lnSpc>
            </a:pPr>
            <a:fld id="{A1A31DA6-1EEB-4D33-AFA2-567DDD2AE0A5}" type="slidenum">
              <a:rPr lang="de-DE" sz="1100" b="0" i="1">
                <a:solidFill>
                  <a:schemeClr val="accent1"/>
                </a:solidFill>
                <a:latin typeface="Arial" charset="0"/>
                <a:cs typeface="Tahoma" pitchFamily="34" charset="0"/>
              </a:rPr>
              <a:pPr algn="ctr" defTabSz="817563" eaLnBrk="0" hangingPunct="0">
                <a:lnSpc>
                  <a:spcPct val="90000"/>
                </a:lnSpc>
              </a:pPr>
              <a:t>14</a:t>
            </a:fld>
            <a:endParaRPr lang="de-DE" sz="1100" b="0" i="1">
              <a:solidFill>
                <a:schemeClr val="accent1"/>
              </a:solidFill>
              <a:latin typeface="Arial" charset="0"/>
              <a:cs typeface="Tahoma" pitchFamily="34" charset="0"/>
            </a:endParaRPr>
          </a:p>
        </p:txBody>
      </p:sp>
      <p:pic>
        <p:nvPicPr>
          <p:cNvPr id="43018" name="Picture 10"/>
          <p:cNvPicPr>
            <a:picLocks noChangeAspect="1"/>
          </p:cNvPicPr>
          <p:nvPr/>
        </p:nvPicPr>
        <p:blipFill>
          <a:blip r:embed="rId3"/>
          <a:srcRect/>
          <a:stretch>
            <a:fillRect/>
          </a:stretch>
        </p:blipFill>
        <p:spPr bwMode="auto">
          <a:xfrm>
            <a:off x="7799388" y="642938"/>
            <a:ext cx="1908175" cy="425450"/>
          </a:xfrm>
          <a:prstGeom prst="rect">
            <a:avLst/>
          </a:prstGeom>
          <a:noFill/>
          <a:ln w="9525">
            <a:noFill/>
            <a:miter lim="800000"/>
            <a:headEnd/>
            <a:tailEnd/>
          </a:ln>
        </p:spPr>
      </p:pic>
      <p:sp>
        <p:nvSpPr>
          <p:cNvPr id="53" name="Slide Number Placeholder 52"/>
          <p:cNvSpPr>
            <a:spLocks noGrp="1"/>
          </p:cNvSpPr>
          <p:nvPr>
            <p:ph type="sldNum" sz="quarter" idx="13"/>
          </p:nvPr>
        </p:nvSpPr>
        <p:spPr/>
        <p:txBody>
          <a:bodyPr/>
          <a:lstStyle/>
          <a:p>
            <a:pPr>
              <a:defRPr/>
            </a:pPr>
            <a:fld id="{C6400CE5-23F8-412F-A215-6E69C3F505A1}" type="slidenum">
              <a:rPr lang="fr-FR" smtClean="0"/>
              <a:pPr>
                <a:defRPr/>
              </a:pPr>
              <a:t>14</a:t>
            </a:fld>
            <a:endParaRPr lang="fr-FR" sz="1400" dirty="0"/>
          </a:p>
        </p:txBody>
      </p:sp>
      <p:sp>
        <p:nvSpPr>
          <p:cNvPr id="52" name="Rectangle 6"/>
          <p:cNvSpPr txBox="1">
            <a:spLocks noGrp="1" noChangeArrowheads="1"/>
          </p:cNvSpPr>
          <p:nvPr/>
        </p:nvSpPr>
        <p:spPr bwMode="auto">
          <a:xfrm>
            <a:off x="214313" y="6645275"/>
            <a:ext cx="538162" cy="168275"/>
          </a:xfrm>
          <a:prstGeom prst="rect">
            <a:avLst/>
          </a:prstGeom>
          <a:noFill/>
          <a:ln w="9525">
            <a:noFill/>
            <a:miter lim="800000"/>
            <a:headEnd/>
            <a:tailEnd/>
          </a:ln>
        </p:spPr>
        <p:txBody>
          <a:bodyPr>
            <a:prstTxWarp prst="textNoShape">
              <a:avLst/>
            </a:prstTxWarp>
          </a:bodyPr>
          <a:lstStyle/>
          <a:p>
            <a:pPr algn="ctr" eaLnBrk="0" hangingPunct="0">
              <a:lnSpc>
                <a:spcPct val="90000"/>
              </a:lnSpc>
            </a:pPr>
            <a:fld id="{06A40224-1DD5-1C4A-8493-23B1F8DB01C4}" type="slidenum">
              <a:rPr lang="de-DE" sz="900" b="0" i="1">
                <a:ea typeface="Tahoma" charset="0"/>
                <a:cs typeface="Tahoma" charset="0"/>
              </a:rPr>
              <a:pPr algn="ctr" eaLnBrk="0" hangingPunct="0">
                <a:lnSpc>
                  <a:spcPct val="90000"/>
                </a:lnSpc>
              </a:pPr>
              <a:t>14</a:t>
            </a:fld>
            <a:endParaRPr lang="de-DE" sz="900" b="0" i="1">
              <a:ea typeface="Tahoma" charset="0"/>
              <a:cs typeface="Tahoma" charset="0"/>
            </a:endParaRPr>
          </a:p>
        </p:txBody>
      </p:sp>
      <p:sp>
        <p:nvSpPr>
          <p:cNvPr id="54" name="Slide Number Placeholder 1"/>
          <p:cNvSpPr txBox="1">
            <a:spLocks noGrp="1"/>
          </p:cNvSpPr>
          <p:nvPr/>
        </p:nvSpPr>
        <p:spPr bwMode="auto">
          <a:xfrm>
            <a:off x="1138238" y="6486525"/>
            <a:ext cx="538162" cy="150813"/>
          </a:xfrm>
          <a:prstGeom prst="rect">
            <a:avLst/>
          </a:prstGeom>
          <a:noFill/>
          <a:ln w="9525">
            <a:noFill/>
            <a:miter lim="800000"/>
            <a:headEnd/>
            <a:tailEnd/>
          </a:ln>
        </p:spPr>
        <p:txBody>
          <a:bodyPr lIns="0" tIns="0" rIns="0" bIns="0">
            <a:prstTxWarp prst="textNoShape">
              <a:avLst/>
            </a:prstTxWarp>
            <a:spAutoFit/>
          </a:bodyPr>
          <a:lstStyle/>
          <a:p>
            <a:pPr algn="ctr" defTabSz="817563" eaLnBrk="0" hangingPunct="0">
              <a:lnSpc>
                <a:spcPct val="90000"/>
              </a:lnSpc>
            </a:pPr>
            <a:fld id="{476E3F3A-9E0F-B44B-9FEA-94A37F4C6850}" type="slidenum">
              <a:rPr lang="de-DE" sz="1100" b="0" i="1">
                <a:solidFill>
                  <a:schemeClr val="accent1"/>
                </a:solidFill>
                <a:latin typeface="Arial" charset="0"/>
                <a:ea typeface="Tahoma" charset="0"/>
                <a:cs typeface="Tahoma" charset="0"/>
              </a:rPr>
              <a:pPr algn="ctr" defTabSz="817563" eaLnBrk="0" hangingPunct="0">
                <a:lnSpc>
                  <a:spcPct val="90000"/>
                </a:lnSpc>
              </a:pPr>
              <a:t>14</a:t>
            </a:fld>
            <a:endParaRPr lang="de-DE" sz="1100" b="0" i="1">
              <a:solidFill>
                <a:schemeClr val="accent1"/>
              </a:solidFill>
              <a:latin typeface="Arial" charset="0"/>
              <a:ea typeface="Tahoma" charset="0"/>
              <a:cs typeface="Tahoma" charset="0"/>
            </a:endParaRPr>
          </a:p>
        </p:txBody>
      </p:sp>
      <p:sp>
        <p:nvSpPr>
          <p:cNvPr id="55" name="Rectangle 2"/>
          <p:cNvSpPr>
            <a:spLocks noChangeArrowheads="1"/>
          </p:cNvSpPr>
          <p:nvPr/>
        </p:nvSpPr>
        <p:spPr bwMode="gray">
          <a:xfrm>
            <a:off x="325438" y="1304925"/>
            <a:ext cx="5108575" cy="5364163"/>
          </a:xfrm>
          <a:prstGeom prst="rect">
            <a:avLst/>
          </a:prstGeom>
          <a:solidFill>
            <a:schemeClr val="bg1"/>
          </a:solidFill>
          <a:ln w="9525">
            <a:noFill/>
            <a:miter lim="800000"/>
            <a:headEnd/>
            <a:tailEnd/>
          </a:ln>
        </p:spPr>
        <p:txBody>
          <a:bodyPr lIns="93203" tIns="46603" rIns="93203" bIns="46603">
            <a:prstTxWarp prst="textNoShape">
              <a:avLst/>
            </a:prstTxWarp>
          </a:bodyPr>
          <a:lstStyle/>
          <a:p>
            <a:pPr marL="190500" indent="-190500" defTabSz="931863" eaLnBrk="0" hangingPunct="0">
              <a:lnSpc>
                <a:spcPct val="90000"/>
              </a:lnSpc>
              <a:spcBef>
                <a:spcPct val="2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Contexte : </a:t>
            </a:r>
          </a:p>
          <a:p>
            <a:pPr marL="533400" lvl="1" indent="-163513"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Eurocopter a développé, dans le cadre d’une coopération avec la Chine une nouvelle gamme de produits EC175. Les chaînes d’assemblage finales à Marignane doivent intégrer certains sous-ensembles produits en chine, rendant la </a:t>
            </a:r>
            <a:r>
              <a:rPr lang="fr-FR" sz="1000" b="0" dirty="0" err="1">
                <a:latin typeface="Helvetica"/>
                <a:cs typeface="Helvetica"/>
              </a:rPr>
              <a:t>Supply</a:t>
            </a:r>
            <a:r>
              <a:rPr lang="fr-FR" sz="1000" b="0" dirty="0">
                <a:latin typeface="Helvetica"/>
                <a:cs typeface="Helvetica"/>
              </a:rPr>
              <a:t> Chain particulièrement complexe.  Dès la phase de développement, une réflexion d’optimisation de la </a:t>
            </a:r>
            <a:r>
              <a:rPr lang="fr-FR" sz="1000" b="0" dirty="0" err="1">
                <a:latin typeface="Helvetica"/>
                <a:cs typeface="Helvetica"/>
              </a:rPr>
              <a:t>Supply</a:t>
            </a:r>
            <a:r>
              <a:rPr lang="fr-FR" sz="1000" b="0" dirty="0">
                <a:latin typeface="Helvetica"/>
                <a:cs typeface="Helvetica"/>
              </a:rPr>
              <a:t> Chain a été lancée. </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Enjeux : </a:t>
            </a:r>
          </a:p>
          <a:p>
            <a:pPr marL="533400" lvl="1" indent="-163513"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La rentabilité du projet impose un cycle objectif de 15 semaines pour les opérations d’assemblage finale et de test, un ordonnancement optimal des phases d’intégration et de livraison en juste à temps pour réduire les VEX.</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Objectifs du projet: </a:t>
            </a:r>
          </a:p>
          <a:p>
            <a:pPr marL="533400" lvl="1" indent="-163513"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Proposer une </a:t>
            </a:r>
            <a:r>
              <a:rPr lang="fr-FR" sz="1000" b="0" dirty="0" err="1">
                <a:latin typeface="Helvetica"/>
                <a:cs typeface="Helvetica"/>
              </a:rPr>
              <a:t>Supply</a:t>
            </a:r>
            <a:r>
              <a:rPr lang="fr-FR" sz="1000" b="0" dirty="0">
                <a:latin typeface="Helvetica"/>
                <a:cs typeface="Helvetica"/>
              </a:rPr>
              <a:t> Chain cible dans le but de :</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Obtenir un cycle d’intégration final de 15 semaines, correspondant à une réduction significative par rapport au Super Puma, le plus proche en gamme</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Simplifier au maximum la </a:t>
            </a:r>
            <a:r>
              <a:rPr lang="fr-FR" sz="900" b="0" dirty="0" err="1">
                <a:latin typeface="Helvetica"/>
                <a:cs typeface="Helvetica"/>
              </a:rPr>
              <a:t>Supply</a:t>
            </a:r>
            <a:r>
              <a:rPr lang="fr-FR" sz="900" b="0" dirty="0">
                <a:latin typeface="Helvetica"/>
                <a:cs typeface="Helvetica"/>
              </a:rPr>
              <a:t> Chain, en appliquant les principes du Lean et du juste à temps</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Réduire significativement les cycles d’approvisionnement afin de minimiser les VEX, les engagements financiers et les risques</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Spécifier les méthodes d’approvisionnement les mieux adaptées, tant en externe vis-à-vis des fournisseurs qu’en interne vis-à-vis des centres industriels</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Livrables du projet</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EC175 value </a:t>
            </a:r>
            <a:r>
              <a:rPr lang="fr-FR" sz="900" b="0" dirty="0" err="1">
                <a:latin typeface="Helvetica"/>
                <a:cs typeface="Helvetica"/>
              </a:rPr>
              <a:t>stream</a:t>
            </a:r>
            <a:r>
              <a:rPr lang="fr-FR" sz="900" b="0" dirty="0">
                <a:latin typeface="Helvetica"/>
                <a:cs typeface="Helvetica"/>
              </a:rPr>
              <a:t> </a:t>
            </a:r>
            <a:r>
              <a:rPr lang="fr-FR" sz="900" b="0" dirty="0" err="1">
                <a:latin typeface="Helvetica"/>
                <a:cs typeface="Helvetica"/>
              </a:rPr>
              <a:t>map</a:t>
            </a:r>
            <a:r>
              <a:rPr lang="fr-FR" sz="900" b="0" dirty="0">
                <a:latin typeface="Helvetica"/>
                <a:cs typeface="Helvetica"/>
              </a:rPr>
              <a:t> </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Gantt </a:t>
            </a:r>
            <a:r>
              <a:rPr lang="fr-FR" sz="900" b="0" dirty="0" err="1">
                <a:latin typeface="Helvetica"/>
                <a:cs typeface="Helvetica"/>
              </a:rPr>
              <a:t>chart</a:t>
            </a:r>
            <a:r>
              <a:rPr lang="fr-FR" sz="900" b="0" dirty="0">
                <a:latin typeface="Helvetica"/>
                <a:cs typeface="Helvetica"/>
              </a:rPr>
              <a:t> des approvisionnements et des séquences d’assemblage finales </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err="1">
                <a:latin typeface="Helvetica"/>
                <a:cs typeface="Helvetica"/>
              </a:rPr>
              <a:t>Liability</a:t>
            </a:r>
            <a:r>
              <a:rPr lang="fr-FR" sz="900" b="0" dirty="0">
                <a:latin typeface="Helvetica"/>
                <a:cs typeface="Helvetica"/>
              </a:rPr>
              <a:t> </a:t>
            </a:r>
            <a:r>
              <a:rPr lang="fr-FR" sz="900" b="0" dirty="0" err="1">
                <a:latin typeface="Helvetica"/>
                <a:cs typeface="Helvetica"/>
              </a:rPr>
              <a:t>chart</a:t>
            </a:r>
            <a:r>
              <a:rPr lang="fr-FR" sz="900" b="0" dirty="0">
                <a:latin typeface="Helvetica"/>
                <a:cs typeface="Helvetica"/>
              </a:rPr>
              <a:t> optimisée</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Opportunités de simplification des flux par regroupement des équipements (</a:t>
            </a:r>
            <a:r>
              <a:rPr lang="fr-FR" sz="900" b="0" dirty="0" err="1">
                <a:latin typeface="Helvetica"/>
                <a:cs typeface="Helvetica"/>
              </a:rPr>
              <a:t>kitting</a:t>
            </a:r>
            <a:r>
              <a:rPr lang="fr-FR" sz="900" b="0" dirty="0">
                <a:latin typeface="Helvetica"/>
                <a:cs typeface="Helvetica"/>
              </a:rPr>
              <a:t>)</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Mise en place de nouvelle méthodes d’approvisionnement : </a:t>
            </a:r>
            <a:r>
              <a:rPr lang="fr-FR" sz="900" b="0" dirty="0" err="1">
                <a:latin typeface="Helvetica"/>
                <a:cs typeface="Helvetica"/>
              </a:rPr>
              <a:t>Greenloop</a:t>
            </a:r>
            <a:r>
              <a:rPr lang="fr-FR" sz="900" b="0" dirty="0">
                <a:latin typeface="Helvetica"/>
                <a:cs typeface="Helvetica"/>
              </a:rPr>
              <a:t>, Direct flow, Line fit express exchange, etc.)</a:t>
            </a:r>
          </a:p>
          <a:p>
            <a:pPr marL="533400" lvl="1" indent="-163513" defTabSz="931863" eaLnBrk="0" hangingPunct="0">
              <a:lnSpc>
                <a:spcPct val="90000"/>
              </a:lnSpc>
              <a:spcBef>
                <a:spcPct val="20000"/>
              </a:spcBef>
              <a:buClr>
                <a:schemeClr val="tx1"/>
              </a:buClr>
              <a:buSzPct val="90000"/>
              <a:buFontTx/>
              <a:buChar char="–"/>
              <a:tabLst>
                <a:tab pos="987425" algn="l"/>
              </a:tabLst>
            </a:pPr>
            <a:r>
              <a:rPr lang="fr-FR" sz="900" b="0" dirty="0">
                <a:latin typeface="Helvetica"/>
                <a:cs typeface="Helvetica"/>
              </a:rPr>
              <a:t>Rédaction des clauses logistiques pour les contrats fournisseurs</a:t>
            </a:r>
          </a:p>
        </p:txBody>
      </p:sp>
      <p:pic>
        <p:nvPicPr>
          <p:cNvPr id="56" name="Picture 10"/>
          <p:cNvPicPr>
            <a:picLocks noChangeAspect="1" noChangeArrowheads="1"/>
          </p:cNvPicPr>
          <p:nvPr/>
        </p:nvPicPr>
        <p:blipFill>
          <a:blip r:embed="rId4"/>
          <a:srcRect/>
          <a:stretch>
            <a:fillRect/>
          </a:stretch>
        </p:blipFill>
        <p:spPr bwMode="gray">
          <a:xfrm>
            <a:off x="5346700" y="1460500"/>
            <a:ext cx="4473575" cy="3135313"/>
          </a:xfrm>
          <a:prstGeom prst="rect">
            <a:avLst/>
          </a:prstGeom>
          <a:noFill/>
          <a:ln w="9525">
            <a:solidFill>
              <a:schemeClr val="bg2"/>
            </a:solidFill>
            <a:miter lim="800000"/>
            <a:headEnd/>
            <a:tailEnd/>
          </a:ln>
        </p:spPr>
      </p:pic>
      <p:pic>
        <p:nvPicPr>
          <p:cNvPr id="57" name="Picture 7"/>
          <p:cNvPicPr>
            <a:picLocks noChangeAspect="1" noChangeArrowheads="1"/>
          </p:cNvPicPr>
          <p:nvPr/>
        </p:nvPicPr>
        <p:blipFill>
          <a:blip r:embed="rId5"/>
          <a:srcRect/>
          <a:stretch>
            <a:fillRect/>
          </a:stretch>
        </p:blipFill>
        <p:spPr bwMode="auto">
          <a:xfrm>
            <a:off x="6897688" y="2301875"/>
            <a:ext cx="941387" cy="706438"/>
          </a:xfrm>
          <a:prstGeom prst="rect">
            <a:avLst/>
          </a:prstGeom>
          <a:noFill/>
          <a:ln w="9525">
            <a:noFill/>
            <a:miter lim="800000"/>
            <a:headEnd/>
            <a:tailEnd/>
          </a:ln>
        </p:spPr>
      </p:pic>
      <p:pic>
        <p:nvPicPr>
          <p:cNvPr id="58" name="Picture 10"/>
          <p:cNvPicPr>
            <a:picLocks noChangeAspect="1" noChangeArrowheads="1"/>
          </p:cNvPicPr>
          <p:nvPr/>
        </p:nvPicPr>
        <p:blipFill>
          <a:blip r:embed="rId6"/>
          <a:srcRect/>
          <a:stretch>
            <a:fillRect/>
          </a:stretch>
        </p:blipFill>
        <p:spPr bwMode="auto">
          <a:xfrm>
            <a:off x="6096000" y="4721225"/>
            <a:ext cx="3516313" cy="2098675"/>
          </a:xfrm>
          <a:prstGeom prst="rect">
            <a:avLst/>
          </a:prstGeom>
          <a:noFill/>
          <a:ln w="9525">
            <a:noFill/>
            <a:miter lim="800000"/>
            <a:headEnd/>
            <a:tailEnd/>
          </a:ln>
        </p:spPr>
      </p:pic>
      <p:sp>
        <p:nvSpPr>
          <p:cNvPr id="14" name="Footer Placeholder 13"/>
          <p:cNvSpPr>
            <a:spLocks noGrp="1"/>
          </p:cNvSpPr>
          <p:nvPr>
            <p:ph type="ftr" sz="quarter" idx="14"/>
          </p:nvPr>
        </p:nvSpPr>
        <p:spPr/>
        <p:txBody>
          <a:bodyPr/>
          <a:lstStyle/>
          <a:p>
            <a:pPr>
              <a:defRPr/>
            </a:pPr>
            <a:r>
              <a:rPr lang="en-US" smtClean="0"/>
              <a:t>ECDYS secteur ASD - Présentation du cabinet 22 juin 2011</a:t>
            </a:r>
            <a:endParaRPr lang="fr-FR" dirty="0"/>
          </a:p>
        </p:txBody>
      </p:sp>
    </p:spTree>
    <p:extLst>
      <p:ext uri="{BB962C8B-B14F-4D97-AF65-F5344CB8AC3E}">
        <p14:creationId xmlns:p14="http://schemas.microsoft.com/office/powerpoint/2010/main" val="8187124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ChangeArrowheads="1"/>
          </p:cNvSpPr>
          <p:nvPr/>
        </p:nvSpPr>
        <p:spPr bwMode="gray">
          <a:xfrm>
            <a:off x="325438" y="1304925"/>
            <a:ext cx="5299075" cy="5364163"/>
          </a:xfrm>
          <a:prstGeom prst="rect">
            <a:avLst/>
          </a:prstGeom>
          <a:solidFill>
            <a:schemeClr val="bg1"/>
          </a:solidFill>
          <a:ln w="9525">
            <a:noFill/>
            <a:miter lim="800000"/>
            <a:headEnd/>
            <a:tailEnd/>
          </a:ln>
        </p:spPr>
        <p:txBody>
          <a:bodyPr lIns="93203" tIns="46603" rIns="93203" bIns="46603">
            <a:prstTxWarp prst="textNoShape">
              <a:avLst/>
            </a:prstTxWarp>
          </a:bodyPr>
          <a:lstStyle/>
          <a:p>
            <a:pPr marL="190500" indent="-190500" defTabSz="931863" eaLnBrk="0" hangingPunct="0">
              <a:lnSpc>
                <a:spcPct val="90000"/>
              </a:lnSpc>
              <a:spcBef>
                <a:spcPct val="2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Contexte : </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Dans le cadre du projet ISCO, Thales et Eurocopter ont collaboré pour mettre en place un hub logistique de proximité à Vitrolles dans le but d’assurer la livraison directe des équipements aux lignes d’assemblages</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Enjeux : </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Amélioration de l’OTD (cible 98%)</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Résolution des litiges à réception</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Réduction significative des coûts de packaging et transport</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Objectifs du projet: </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Mettre en place une nouvelle méthode  d’approvisionnement, basée sur les meilleures pratiques de l’industrie automobile, High </a:t>
            </a:r>
            <a:r>
              <a:rPr lang="fr-FR" sz="1000" b="0" dirty="0" err="1">
                <a:latin typeface="Helvetica"/>
                <a:cs typeface="Helvetica"/>
              </a:rPr>
              <a:t>tech</a:t>
            </a:r>
            <a:r>
              <a:rPr lang="fr-FR" sz="1000" b="0" dirty="0">
                <a:latin typeface="Helvetica"/>
                <a:cs typeface="Helvetica"/>
              </a:rPr>
              <a:t> and Airbus :</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Services à valeur ajoutée (Réception, dressing, packaging, </a:t>
            </a:r>
            <a:r>
              <a:rPr lang="fr-FR" sz="1000" b="0" dirty="0" err="1">
                <a:latin typeface="Helvetica"/>
                <a:cs typeface="Helvetica"/>
              </a:rPr>
              <a:t>consigned</a:t>
            </a:r>
            <a:r>
              <a:rPr lang="fr-FR" sz="1000" b="0" dirty="0">
                <a:latin typeface="Helvetica"/>
                <a:cs typeface="Helvetica"/>
              </a:rPr>
              <a:t> </a:t>
            </a:r>
            <a:r>
              <a:rPr lang="fr-FR" sz="1000" b="0" dirty="0" err="1">
                <a:latin typeface="Helvetica"/>
                <a:cs typeface="Helvetica"/>
              </a:rPr>
              <a:t>inventory</a:t>
            </a:r>
            <a:r>
              <a:rPr lang="fr-FR" sz="1000" b="0" dirty="0">
                <a:latin typeface="Helvetica"/>
                <a:cs typeface="Helvetica"/>
              </a:rPr>
              <a:t>)</a:t>
            </a:r>
          </a:p>
          <a:p>
            <a:pPr marL="369888" lvl="1" defTabSz="931863" eaLnBrk="0" hangingPunct="0">
              <a:lnSpc>
                <a:spcPct val="90000"/>
              </a:lnSpc>
              <a:spcBef>
                <a:spcPct val="20000"/>
              </a:spcBef>
              <a:buClr>
                <a:schemeClr val="tx1"/>
              </a:buClr>
              <a:buSzPct val="90000"/>
              <a:tabLst>
                <a:tab pos="987425" algn="l"/>
              </a:tabLst>
            </a:pPr>
            <a:r>
              <a:rPr lang="fr-FR" sz="1000" b="0" dirty="0">
                <a:latin typeface="Helvetica"/>
                <a:cs typeface="Helvetica"/>
              </a:rPr>
              <a:t>Lean and collaborative </a:t>
            </a:r>
            <a:r>
              <a:rPr lang="fr-FR" sz="1000" b="0" dirty="0" err="1">
                <a:latin typeface="Helvetica"/>
                <a:cs typeface="Helvetica"/>
              </a:rPr>
              <a:t>supply</a:t>
            </a:r>
            <a:r>
              <a:rPr lang="fr-FR" sz="1000" b="0" dirty="0">
                <a:latin typeface="Helvetica"/>
                <a:cs typeface="Helvetica"/>
              </a:rPr>
              <a:t> </a:t>
            </a:r>
            <a:r>
              <a:rPr lang="fr-FR" sz="1000" b="0" dirty="0" err="1">
                <a:latin typeface="Helvetica"/>
                <a:cs typeface="Helvetica"/>
              </a:rPr>
              <a:t>chain</a:t>
            </a:r>
            <a:r>
              <a:rPr lang="fr-FR" sz="1000" b="0" dirty="0">
                <a:latin typeface="Helvetica"/>
                <a:cs typeface="Helvetica"/>
              </a:rPr>
              <a:t> (Direct Flow, Direct </a:t>
            </a:r>
            <a:r>
              <a:rPr lang="fr-FR" sz="1000" b="0" dirty="0" err="1">
                <a:latin typeface="Helvetica"/>
                <a:cs typeface="Helvetica"/>
              </a:rPr>
              <a:t>shipment</a:t>
            </a:r>
            <a:r>
              <a:rPr lang="fr-FR" sz="1000" b="0" dirty="0">
                <a:latin typeface="Helvetica"/>
                <a:cs typeface="Helvetica"/>
              </a:rPr>
              <a:t>, Just in Time </a:t>
            </a:r>
            <a:r>
              <a:rPr lang="fr-FR" sz="1000" b="0" dirty="0" err="1">
                <a:latin typeface="Helvetica"/>
                <a:cs typeface="Helvetica"/>
              </a:rPr>
              <a:t>delivery</a:t>
            </a:r>
            <a:r>
              <a:rPr lang="fr-FR" sz="1000" b="0" dirty="0">
                <a:latin typeface="Helvetica"/>
                <a:cs typeface="Helvetica"/>
              </a:rPr>
              <a:t>, Line Fit Express Exchange)</a:t>
            </a:r>
          </a:p>
          <a:p>
            <a:pPr marL="190500" indent="-190500" defTabSz="931863" eaLnBrk="0" hangingPunct="0">
              <a:lnSpc>
                <a:spcPct val="90000"/>
              </a:lnSpc>
              <a:spcBef>
                <a:spcPct val="60000"/>
              </a:spcBef>
              <a:buClr>
                <a:schemeClr val="bg2"/>
              </a:buClr>
              <a:buSzPct val="80000"/>
              <a:buFont typeface="Wingdings" charset="2"/>
              <a:buChar char="n"/>
              <a:tabLst>
                <a:tab pos="987425" algn="l"/>
              </a:tabLst>
            </a:pPr>
            <a:r>
              <a:rPr lang="fr-FR" sz="1000" b="0" dirty="0">
                <a:solidFill>
                  <a:srgbClr val="D33322"/>
                </a:solidFill>
                <a:latin typeface="Helvetica"/>
                <a:cs typeface="Helvetica"/>
              </a:rPr>
              <a:t>Livrables du projet</a:t>
            </a:r>
          </a:p>
          <a:p>
            <a:pPr marL="369888" lvl="1" defTabSz="931863" eaLnBrk="0" hangingPunct="0">
              <a:lnSpc>
                <a:spcPct val="90000"/>
              </a:lnSpc>
              <a:tabLst>
                <a:tab pos="987425" algn="l"/>
              </a:tabLst>
            </a:pPr>
            <a:r>
              <a:rPr lang="fr-FR" sz="1000" b="0" dirty="0">
                <a:latin typeface="Helvetica"/>
                <a:cs typeface="Helvetica"/>
              </a:rPr>
              <a:t>Modélisation des flux physiques et d’information </a:t>
            </a:r>
          </a:p>
          <a:p>
            <a:pPr marL="369888" lvl="1" defTabSz="931863" eaLnBrk="0" hangingPunct="0">
              <a:lnSpc>
                <a:spcPct val="90000"/>
              </a:lnSpc>
              <a:tabLst>
                <a:tab pos="987425" algn="l"/>
              </a:tabLst>
            </a:pPr>
            <a:r>
              <a:rPr lang="fr-FR" sz="1000" b="0" dirty="0">
                <a:latin typeface="Helvetica"/>
                <a:cs typeface="Helvetica"/>
              </a:rPr>
              <a:t>Business case conjoint Eurocopter – Thales</a:t>
            </a:r>
          </a:p>
          <a:p>
            <a:pPr marL="369888" lvl="1" defTabSz="931863" eaLnBrk="0" hangingPunct="0">
              <a:lnSpc>
                <a:spcPct val="90000"/>
              </a:lnSpc>
              <a:tabLst>
                <a:tab pos="987425" algn="l"/>
              </a:tabLst>
            </a:pPr>
            <a:r>
              <a:rPr lang="fr-FR" sz="1000" b="0" dirty="0">
                <a:latin typeface="Helvetica"/>
                <a:cs typeface="Helvetica"/>
              </a:rPr>
              <a:t>Mise en place du hub logistique en mai 2006 et déploiement en 2007</a:t>
            </a:r>
          </a:p>
          <a:p>
            <a:pPr marL="369888" lvl="1" defTabSz="931863" eaLnBrk="0" hangingPunct="0">
              <a:lnSpc>
                <a:spcPct val="90000"/>
              </a:lnSpc>
              <a:tabLst>
                <a:tab pos="987425" algn="l"/>
              </a:tabLst>
            </a:pPr>
            <a:r>
              <a:rPr lang="fr-FR" sz="1000" b="0" dirty="0">
                <a:latin typeface="Helvetica"/>
                <a:cs typeface="Helvetica"/>
              </a:rPr>
              <a:t>Mise en place de l’échange standard</a:t>
            </a:r>
          </a:p>
          <a:p>
            <a:pPr marL="369888" lvl="1" defTabSz="931863" eaLnBrk="0" hangingPunct="0">
              <a:lnSpc>
                <a:spcPct val="90000"/>
              </a:lnSpc>
              <a:tabLst>
                <a:tab pos="987425" algn="l"/>
              </a:tabLst>
            </a:pPr>
            <a:r>
              <a:rPr lang="fr-FR" sz="1000" b="0" dirty="0">
                <a:latin typeface="Helvetica"/>
                <a:cs typeface="Helvetica"/>
              </a:rPr>
              <a:t>Atteinte de la cible OTD de 98% OTD</a:t>
            </a:r>
          </a:p>
          <a:p>
            <a:pPr lvl="2" defTabSz="931863" eaLnBrk="0" hangingPunct="0">
              <a:lnSpc>
                <a:spcPct val="90000"/>
              </a:lnSpc>
              <a:spcBef>
                <a:spcPct val="60000"/>
              </a:spcBef>
              <a:tabLst>
                <a:tab pos="987425" algn="l"/>
              </a:tabLst>
            </a:pPr>
            <a:endParaRPr lang="fr-FR" sz="1000" b="0" dirty="0">
              <a:latin typeface="Helvetica"/>
              <a:cs typeface="Helvetica"/>
            </a:endParaRPr>
          </a:p>
          <a:p>
            <a:pPr marL="369888" lvl="1" defTabSz="931863" eaLnBrk="0" hangingPunct="0">
              <a:lnSpc>
                <a:spcPct val="90000"/>
              </a:lnSpc>
              <a:spcBef>
                <a:spcPct val="20000"/>
              </a:spcBef>
              <a:buClr>
                <a:schemeClr val="tx1"/>
              </a:buClr>
              <a:buSzPct val="90000"/>
              <a:buFontTx/>
              <a:buChar char="–"/>
              <a:tabLst>
                <a:tab pos="987425" algn="l"/>
              </a:tabLst>
            </a:pPr>
            <a:endParaRPr lang="fr-FR" sz="1000" b="0" dirty="0">
              <a:latin typeface="Helvetica"/>
              <a:cs typeface="Helvetica"/>
            </a:endParaRPr>
          </a:p>
        </p:txBody>
      </p:sp>
      <p:sp>
        <p:nvSpPr>
          <p:cNvPr id="43009" name="Rectangle 17"/>
          <p:cNvSpPr>
            <a:spLocks noChangeArrowheads="1"/>
          </p:cNvSpPr>
          <p:nvPr/>
        </p:nvSpPr>
        <p:spPr bwMode="auto">
          <a:xfrm>
            <a:off x="6029325" y="6157913"/>
            <a:ext cx="3876675" cy="700087"/>
          </a:xfrm>
          <a:prstGeom prst="rect">
            <a:avLst/>
          </a:prstGeom>
          <a:solidFill>
            <a:schemeClr val="bg1"/>
          </a:solidFill>
          <a:ln w="9525" algn="ctr">
            <a:noFill/>
            <a:round/>
            <a:headEnd/>
            <a:tailEnd/>
          </a:ln>
        </p:spPr>
        <p:txBody>
          <a:bodyPr lIns="36000" tIns="36000" rIns="36000" bIns="36000" anchor="ctr"/>
          <a:lstStyle/>
          <a:p>
            <a:pPr algn="ctr" eaLnBrk="0" hangingPunct="0"/>
            <a:endParaRPr lang="fr-FR"/>
          </a:p>
        </p:txBody>
      </p:sp>
      <p:sp>
        <p:nvSpPr>
          <p:cNvPr id="43010" name="Title 2"/>
          <p:cNvSpPr>
            <a:spLocks noGrp="1"/>
          </p:cNvSpPr>
          <p:nvPr>
            <p:ph type="title"/>
          </p:nvPr>
        </p:nvSpPr>
        <p:spPr>
          <a:xfrm>
            <a:off x="1108075" y="576263"/>
            <a:ext cx="6494463" cy="685800"/>
          </a:xfrm>
        </p:spPr>
        <p:txBody>
          <a:bodyPr/>
          <a:lstStyle/>
          <a:p>
            <a:r>
              <a:rPr lang="fr-FR" dirty="0" smtClean="0">
                <a:ea typeface="ヒラギノ角ゴ Pro W3"/>
                <a:cs typeface="ヒラギノ角ゴ Pro W3"/>
              </a:rPr>
              <a:t>Eurocopter : </a:t>
            </a:r>
            <a:r>
              <a:rPr lang="fr-FR" dirty="0" smtClean="0">
                <a:ea typeface="ヒラギノ角ゴ Pro W3" charset="-128"/>
                <a:cs typeface="ヒラギノ角ゴ Pro W3" charset="-128"/>
              </a:rPr>
              <a:t>Hub logistique et livraison directe aux lignes d’assemblage</a:t>
            </a:r>
            <a:endParaRPr lang="fr-FR" dirty="0" smtClean="0"/>
          </a:p>
        </p:txBody>
      </p:sp>
      <p:sp>
        <p:nvSpPr>
          <p:cNvPr id="53" name="Slide Number Placeholder 52"/>
          <p:cNvSpPr>
            <a:spLocks noGrp="1"/>
          </p:cNvSpPr>
          <p:nvPr>
            <p:ph type="sldNum" sz="quarter" idx="13"/>
          </p:nvPr>
        </p:nvSpPr>
        <p:spPr/>
        <p:txBody>
          <a:bodyPr/>
          <a:lstStyle/>
          <a:p>
            <a:pPr>
              <a:defRPr/>
            </a:pPr>
            <a:fld id="{C6400CE5-23F8-412F-A215-6E69C3F505A1}" type="slidenum">
              <a:rPr lang="fr-FR" smtClean="0"/>
              <a:pPr>
                <a:defRPr/>
              </a:pPr>
              <a:t>15</a:t>
            </a:fld>
            <a:endParaRPr lang="fr-FR" sz="1400" dirty="0"/>
          </a:p>
        </p:txBody>
      </p:sp>
      <p:sp>
        <p:nvSpPr>
          <p:cNvPr id="22" name="Footer Placeholder 21"/>
          <p:cNvSpPr>
            <a:spLocks noGrp="1"/>
          </p:cNvSpPr>
          <p:nvPr>
            <p:ph type="ftr" sz="quarter" idx="14"/>
          </p:nvPr>
        </p:nvSpPr>
        <p:spPr/>
        <p:txBody>
          <a:bodyPr/>
          <a:lstStyle/>
          <a:p>
            <a:pPr>
              <a:defRPr/>
            </a:pPr>
            <a:r>
              <a:rPr lang="en-US" smtClean="0"/>
              <a:t>ECDYS secteur ASD - Présentation du cabinet 22 juin 2011</a:t>
            </a:r>
            <a:endParaRPr lang="fr-FR" dirty="0"/>
          </a:p>
        </p:txBody>
      </p:sp>
      <p:pic>
        <p:nvPicPr>
          <p:cNvPr id="43018" name="Picture 10"/>
          <p:cNvPicPr>
            <a:picLocks noChangeAspect="1"/>
          </p:cNvPicPr>
          <p:nvPr/>
        </p:nvPicPr>
        <p:blipFill>
          <a:blip r:embed="rId3"/>
          <a:srcRect/>
          <a:stretch>
            <a:fillRect/>
          </a:stretch>
        </p:blipFill>
        <p:spPr bwMode="auto">
          <a:xfrm>
            <a:off x="7799388" y="642938"/>
            <a:ext cx="1908175" cy="425450"/>
          </a:xfrm>
          <a:prstGeom prst="rect">
            <a:avLst/>
          </a:prstGeom>
          <a:noFill/>
          <a:ln w="9525">
            <a:noFill/>
            <a:miter lim="800000"/>
            <a:headEnd/>
            <a:tailEnd/>
          </a:ln>
        </p:spPr>
      </p:pic>
      <p:sp>
        <p:nvSpPr>
          <p:cNvPr id="52" name="Rectangle 6"/>
          <p:cNvSpPr txBox="1">
            <a:spLocks noGrp="1" noChangeArrowheads="1"/>
          </p:cNvSpPr>
          <p:nvPr/>
        </p:nvSpPr>
        <p:spPr bwMode="auto">
          <a:xfrm>
            <a:off x="214313" y="6645275"/>
            <a:ext cx="538162" cy="168275"/>
          </a:xfrm>
          <a:prstGeom prst="rect">
            <a:avLst/>
          </a:prstGeom>
          <a:noFill/>
          <a:ln w="9525">
            <a:noFill/>
            <a:miter lim="800000"/>
            <a:headEnd/>
            <a:tailEnd/>
          </a:ln>
        </p:spPr>
        <p:txBody>
          <a:bodyPr>
            <a:prstTxWarp prst="textNoShape">
              <a:avLst/>
            </a:prstTxWarp>
          </a:bodyPr>
          <a:lstStyle/>
          <a:p>
            <a:pPr algn="ctr" eaLnBrk="0" hangingPunct="0">
              <a:lnSpc>
                <a:spcPct val="90000"/>
              </a:lnSpc>
            </a:pPr>
            <a:fld id="{06A40224-1DD5-1C4A-8493-23B1F8DB01C4}" type="slidenum">
              <a:rPr lang="de-DE" sz="900" b="0" i="1">
                <a:ea typeface="Tahoma" charset="0"/>
                <a:cs typeface="Tahoma" charset="0"/>
              </a:rPr>
              <a:pPr algn="ctr" eaLnBrk="0" hangingPunct="0">
                <a:lnSpc>
                  <a:spcPct val="90000"/>
                </a:lnSpc>
              </a:pPr>
              <a:t>15</a:t>
            </a:fld>
            <a:endParaRPr lang="de-DE" sz="900" b="0" i="1">
              <a:ea typeface="Tahoma" charset="0"/>
              <a:cs typeface="Tahoma" charset="0"/>
            </a:endParaRPr>
          </a:p>
        </p:txBody>
      </p:sp>
      <p:pic>
        <p:nvPicPr>
          <p:cNvPr id="14" name="Picture 8"/>
          <p:cNvPicPr>
            <a:picLocks noChangeAspect="1" noChangeArrowheads="1"/>
          </p:cNvPicPr>
          <p:nvPr/>
        </p:nvPicPr>
        <p:blipFill>
          <a:blip r:embed="rId4"/>
          <a:srcRect/>
          <a:stretch>
            <a:fillRect/>
          </a:stretch>
        </p:blipFill>
        <p:spPr bwMode="auto">
          <a:xfrm>
            <a:off x="5919788" y="1839913"/>
            <a:ext cx="3287712" cy="2424112"/>
          </a:xfrm>
          <a:prstGeom prst="rect">
            <a:avLst/>
          </a:prstGeom>
          <a:noFill/>
          <a:ln w="9525">
            <a:noFill/>
            <a:miter lim="800000"/>
            <a:headEnd/>
            <a:tailEnd/>
          </a:ln>
        </p:spPr>
      </p:pic>
      <p:pic>
        <p:nvPicPr>
          <p:cNvPr id="15" name="Picture 9"/>
          <p:cNvPicPr>
            <a:picLocks noChangeAspect="1" noChangeArrowheads="1"/>
          </p:cNvPicPr>
          <p:nvPr/>
        </p:nvPicPr>
        <p:blipFill>
          <a:blip r:embed="rId5"/>
          <a:srcRect l="87" t="22737" r="51459" b="51976"/>
          <a:stretch>
            <a:fillRect/>
          </a:stretch>
        </p:blipFill>
        <p:spPr bwMode="auto">
          <a:xfrm>
            <a:off x="6581775" y="4686300"/>
            <a:ext cx="2716213" cy="1770063"/>
          </a:xfrm>
          <a:prstGeom prst="rect">
            <a:avLst/>
          </a:prstGeom>
          <a:noFill/>
          <a:ln w="9525">
            <a:noFill/>
            <a:miter lim="800000"/>
            <a:headEnd/>
            <a:tailEnd/>
          </a:ln>
        </p:spPr>
      </p:pic>
      <p:pic>
        <p:nvPicPr>
          <p:cNvPr id="16" name="Picture 10"/>
          <p:cNvPicPr>
            <a:picLocks noChangeAspect="1" noChangeArrowheads="1"/>
          </p:cNvPicPr>
          <p:nvPr/>
        </p:nvPicPr>
        <p:blipFill>
          <a:blip r:embed="rId6"/>
          <a:srcRect/>
          <a:stretch>
            <a:fillRect/>
          </a:stretch>
        </p:blipFill>
        <p:spPr bwMode="auto">
          <a:xfrm>
            <a:off x="3287713" y="4727575"/>
            <a:ext cx="2960687" cy="1728788"/>
          </a:xfrm>
          <a:prstGeom prst="rect">
            <a:avLst/>
          </a:prstGeom>
          <a:noFill/>
          <a:ln w="9525">
            <a:solidFill>
              <a:schemeClr val="bg2"/>
            </a:solidFill>
            <a:miter lim="800000"/>
            <a:headEnd/>
            <a:tailEnd/>
          </a:ln>
        </p:spPr>
      </p:pic>
      <p:sp>
        <p:nvSpPr>
          <p:cNvPr id="17" name="Text Box 11"/>
          <p:cNvSpPr txBox="1">
            <a:spLocks noChangeArrowheads="1"/>
          </p:cNvSpPr>
          <p:nvPr/>
        </p:nvSpPr>
        <p:spPr bwMode="auto">
          <a:xfrm>
            <a:off x="809625" y="6121400"/>
            <a:ext cx="2263775" cy="295275"/>
          </a:xfrm>
          <a:prstGeom prst="rect">
            <a:avLst/>
          </a:prstGeom>
          <a:noFill/>
          <a:ln w="9525">
            <a:noFill/>
            <a:miter lim="800000"/>
            <a:headEnd/>
            <a:tailEnd/>
          </a:ln>
        </p:spPr>
        <p:txBody>
          <a:bodyPr wrap="none" lIns="108000" tIns="72000" rIns="108000" bIns="72000">
            <a:prstTxWarp prst="textNoShape">
              <a:avLst/>
            </a:prstTxWarp>
            <a:spAutoFit/>
          </a:bodyPr>
          <a:lstStyle/>
          <a:p>
            <a:pPr algn="ctr" defTabSz="855663" eaLnBrk="0" hangingPunct="0">
              <a:lnSpc>
                <a:spcPct val="90000"/>
              </a:lnSpc>
            </a:pPr>
            <a:r>
              <a:rPr lang="fr-FR" sz="1000" b="0" i="1" u="sng">
                <a:latin typeface="Arial" charset="0"/>
              </a:rPr>
              <a:t>Principe de fonctionnement du hub: </a:t>
            </a:r>
            <a:endParaRPr lang="de-CH" sz="1000" b="0" i="1" u="sng">
              <a:latin typeface="Arial" charset="0"/>
            </a:endParaRPr>
          </a:p>
        </p:txBody>
      </p:sp>
      <p:sp>
        <p:nvSpPr>
          <p:cNvPr id="18" name="Text Box 12"/>
          <p:cNvSpPr txBox="1">
            <a:spLocks noChangeArrowheads="1"/>
          </p:cNvSpPr>
          <p:nvPr/>
        </p:nvSpPr>
        <p:spPr bwMode="auto">
          <a:xfrm>
            <a:off x="5946775" y="1431925"/>
            <a:ext cx="2806700" cy="295275"/>
          </a:xfrm>
          <a:prstGeom prst="rect">
            <a:avLst/>
          </a:prstGeom>
          <a:noFill/>
          <a:ln w="9525">
            <a:noFill/>
            <a:miter lim="800000"/>
            <a:headEnd/>
            <a:tailEnd/>
          </a:ln>
        </p:spPr>
        <p:txBody>
          <a:bodyPr wrap="none" lIns="108000" tIns="72000" rIns="108000" bIns="72000">
            <a:prstTxWarp prst="textNoShape">
              <a:avLst/>
            </a:prstTxWarp>
            <a:spAutoFit/>
          </a:bodyPr>
          <a:lstStyle/>
          <a:p>
            <a:pPr algn="ctr" defTabSz="855663" eaLnBrk="0" hangingPunct="0">
              <a:lnSpc>
                <a:spcPct val="90000"/>
              </a:lnSpc>
            </a:pPr>
            <a:r>
              <a:rPr lang="fr-FR" sz="1000" b="0" i="1" u="sng">
                <a:latin typeface="Arial" charset="0"/>
              </a:rPr>
              <a:t>Fonctionnement pilotage et montée en charge</a:t>
            </a:r>
            <a:endParaRPr lang="de-CH" sz="1000" b="0" i="1" u="sng">
              <a:latin typeface="Arial" charset="0"/>
            </a:endParaRPr>
          </a:p>
        </p:txBody>
      </p:sp>
      <p:sp>
        <p:nvSpPr>
          <p:cNvPr id="19" name="Text Box 13"/>
          <p:cNvSpPr txBox="1">
            <a:spLocks noChangeArrowheads="1"/>
          </p:cNvSpPr>
          <p:nvPr/>
        </p:nvSpPr>
        <p:spPr bwMode="auto">
          <a:xfrm>
            <a:off x="6872288" y="4425950"/>
            <a:ext cx="2125662" cy="295275"/>
          </a:xfrm>
          <a:prstGeom prst="rect">
            <a:avLst/>
          </a:prstGeom>
          <a:noFill/>
          <a:ln w="9525">
            <a:noFill/>
            <a:miter lim="800000"/>
            <a:headEnd/>
            <a:tailEnd/>
          </a:ln>
        </p:spPr>
        <p:txBody>
          <a:bodyPr wrap="none" lIns="108000" tIns="72000" rIns="108000" bIns="72000">
            <a:prstTxWarp prst="textNoShape">
              <a:avLst/>
            </a:prstTxWarp>
            <a:spAutoFit/>
          </a:bodyPr>
          <a:lstStyle/>
          <a:p>
            <a:pPr algn="ctr" defTabSz="855663" eaLnBrk="0" hangingPunct="0">
              <a:lnSpc>
                <a:spcPct val="90000"/>
              </a:lnSpc>
            </a:pPr>
            <a:r>
              <a:rPr lang="fr-FR" sz="1000" b="0" i="1">
                <a:latin typeface="Arial" charset="0"/>
              </a:rPr>
              <a:t>Amélioration significative de l’OTD</a:t>
            </a:r>
            <a:endParaRPr lang="de-CH" sz="1000" b="0" i="1">
              <a:latin typeface="Arial" charset="0"/>
            </a:endParaRPr>
          </a:p>
        </p:txBody>
      </p:sp>
      <p:pic>
        <p:nvPicPr>
          <p:cNvPr id="20" name="Picture 14"/>
          <p:cNvPicPr>
            <a:picLocks noChangeAspect="1" noChangeArrowheads="1"/>
          </p:cNvPicPr>
          <p:nvPr/>
        </p:nvPicPr>
        <p:blipFill>
          <a:blip r:embed="rId7"/>
          <a:srcRect/>
          <a:stretch>
            <a:fillRect/>
          </a:stretch>
        </p:blipFill>
        <p:spPr bwMode="auto">
          <a:xfrm>
            <a:off x="1730375" y="5022850"/>
            <a:ext cx="908050" cy="1006475"/>
          </a:xfrm>
          <a:prstGeom prst="rect">
            <a:avLst/>
          </a:prstGeom>
          <a:noFill/>
          <a:ln w="12700">
            <a:noFill/>
            <a:miter lim="800000"/>
            <a:headEnd/>
            <a:tailEnd/>
          </a:ln>
        </p:spPr>
      </p:pic>
      <p:sp>
        <p:nvSpPr>
          <p:cNvPr id="24" name="Content Placeholder 3"/>
          <p:cNvSpPr>
            <a:spLocks noGrp="1"/>
          </p:cNvSpPr>
          <p:nvPr>
            <p:ph sz="quarter" idx="12"/>
          </p:nvPr>
        </p:nvSpPr>
        <p:spPr>
          <a:xfrm>
            <a:off x="587375" y="107950"/>
            <a:ext cx="5116513" cy="241300"/>
          </a:xfrm>
        </p:spPr>
        <p:txBody>
          <a:bodyPr/>
          <a:lstStyle/>
          <a:p>
            <a:r>
              <a:rPr sz="1000">
                <a:latin typeface="Euphemia UCAS"/>
                <a:ea typeface="MS PGothic" pitchFamily="34" charset="-128"/>
              </a:rPr>
              <a:t>EXTRAIT DE REFERENCES</a:t>
            </a:r>
          </a:p>
        </p:txBody>
      </p:sp>
    </p:spTree>
    <p:extLst>
      <p:ext uri="{BB962C8B-B14F-4D97-AF65-F5344CB8AC3E}">
        <p14:creationId xmlns:p14="http://schemas.microsoft.com/office/powerpoint/2010/main" val="155241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7"/>
          <p:cNvSpPr>
            <a:spLocks noChangeArrowheads="1"/>
          </p:cNvSpPr>
          <p:nvPr/>
        </p:nvSpPr>
        <p:spPr bwMode="auto">
          <a:xfrm>
            <a:off x="6029325" y="6157913"/>
            <a:ext cx="3876675" cy="700087"/>
          </a:xfrm>
          <a:prstGeom prst="rect">
            <a:avLst/>
          </a:prstGeom>
          <a:solidFill>
            <a:schemeClr val="bg1"/>
          </a:solidFill>
          <a:ln w="9525" algn="ctr">
            <a:noFill/>
            <a:round/>
            <a:headEnd/>
            <a:tailEnd/>
          </a:ln>
        </p:spPr>
        <p:txBody>
          <a:bodyPr lIns="36000" tIns="36000" rIns="36000" bIns="36000" anchor="ctr"/>
          <a:lstStyle/>
          <a:p>
            <a:pPr algn="ctr" eaLnBrk="0" hangingPunct="0"/>
            <a:endParaRPr lang="fr-FR"/>
          </a:p>
        </p:txBody>
      </p:sp>
      <p:sp>
        <p:nvSpPr>
          <p:cNvPr id="43010" name="Title 2"/>
          <p:cNvSpPr>
            <a:spLocks noGrp="1"/>
          </p:cNvSpPr>
          <p:nvPr>
            <p:ph type="title"/>
          </p:nvPr>
        </p:nvSpPr>
        <p:spPr>
          <a:xfrm>
            <a:off x="1108075" y="576263"/>
            <a:ext cx="6494463" cy="685800"/>
          </a:xfrm>
        </p:spPr>
        <p:txBody>
          <a:bodyPr/>
          <a:lstStyle/>
          <a:p>
            <a:r>
              <a:rPr lang="fr-FR" smtClean="0">
                <a:ea typeface="ヒラギノ角ゴ Pro W3"/>
                <a:cs typeface="ヒラギノ角ゴ Pro W3"/>
              </a:rPr>
              <a:t>Eurocopter : Optimisation de la Supply Chain des pièces de Rechange</a:t>
            </a:r>
            <a:endParaRPr lang="fr-FR" smtClean="0"/>
          </a:p>
        </p:txBody>
      </p:sp>
      <p:sp>
        <p:nvSpPr>
          <p:cNvPr id="53" name="Slide Number Placeholder 52"/>
          <p:cNvSpPr>
            <a:spLocks noGrp="1"/>
          </p:cNvSpPr>
          <p:nvPr>
            <p:ph type="sldNum" sz="quarter" idx="13"/>
          </p:nvPr>
        </p:nvSpPr>
        <p:spPr/>
        <p:txBody>
          <a:bodyPr/>
          <a:lstStyle/>
          <a:p>
            <a:pPr>
              <a:defRPr/>
            </a:pPr>
            <a:fld id="{C6400CE5-23F8-412F-A215-6E69C3F505A1}" type="slidenum">
              <a:rPr lang="fr-FR" smtClean="0"/>
              <a:pPr>
                <a:defRPr/>
              </a:pPr>
              <a:t>16</a:t>
            </a:fld>
            <a:endParaRPr lang="fr-FR" sz="1400" dirty="0"/>
          </a:p>
        </p:txBody>
      </p:sp>
      <p:sp>
        <p:nvSpPr>
          <p:cNvPr id="52" name="Footer Placeholder 51"/>
          <p:cNvSpPr>
            <a:spLocks noGrp="1"/>
          </p:cNvSpPr>
          <p:nvPr>
            <p:ph type="ftr" sz="quarter" idx="14"/>
          </p:nvPr>
        </p:nvSpPr>
        <p:spPr/>
        <p:txBody>
          <a:bodyPr/>
          <a:lstStyle/>
          <a:p>
            <a:pPr>
              <a:defRPr/>
            </a:pPr>
            <a:r>
              <a:rPr lang="en-US" smtClean="0"/>
              <a:t>ECDYS secteur ASD - Présentation du cabinet 22 juin 2011</a:t>
            </a:r>
            <a:endParaRPr lang="fr-FR" dirty="0"/>
          </a:p>
        </p:txBody>
      </p:sp>
      <p:sp>
        <p:nvSpPr>
          <p:cNvPr id="43012" name="Slide Number Placeholder 1"/>
          <p:cNvSpPr txBox="1">
            <a:spLocks noGrp="1"/>
          </p:cNvSpPr>
          <p:nvPr/>
        </p:nvSpPr>
        <p:spPr bwMode="auto">
          <a:xfrm>
            <a:off x="1138238" y="6486525"/>
            <a:ext cx="538162" cy="150813"/>
          </a:xfrm>
          <a:prstGeom prst="rect">
            <a:avLst/>
          </a:prstGeom>
          <a:noFill/>
          <a:ln w="9525">
            <a:noFill/>
            <a:miter lim="800000"/>
            <a:headEnd/>
            <a:tailEnd/>
          </a:ln>
        </p:spPr>
        <p:txBody>
          <a:bodyPr lIns="0" tIns="0" rIns="0" bIns="0">
            <a:spAutoFit/>
          </a:bodyPr>
          <a:lstStyle/>
          <a:p>
            <a:pPr algn="ctr" defTabSz="817563" eaLnBrk="0" hangingPunct="0">
              <a:lnSpc>
                <a:spcPct val="90000"/>
              </a:lnSpc>
            </a:pPr>
            <a:fld id="{A1A31DA6-1EEB-4D33-AFA2-567DDD2AE0A5}" type="slidenum">
              <a:rPr lang="de-DE" sz="1100" b="0" i="1">
                <a:solidFill>
                  <a:schemeClr val="accent1"/>
                </a:solidFill>
                <a:latin typeface="Arial" charset="0"/>
                <a:cs typeface="Tahoma" pitchFamily="34" charset="0"/>
              </a:rPr>
              <a:pPr algn="ctr" defTabSz="817563" eaLnBrk="0" hangingPunct="0">
                <a:lnSpc>
                  <a:spcPct val="90000"/>
                </a:lnSpc>
              </a:pPr>
              <a:t>16</a:t>
            </a:fld>
            <a:endParaRPr lang="de-DE" sz="1100" b="0" i="1">
              <a:solidFill>
                <a:schemeClr val="accent1"/>
              </a:solidFill>
              <a:latin typeface="Arial" charset="0"/>
              <a:cs typeface="Tahoma" pitchFamily="34" charset="0"/>
            </a:endParaRPr>
          </a:p>
        </p:txBody>
      </p:sp>
      <p:sp>
        <p:nvSpPr>
          <p:cNvPr id="33799" name="Rectangle 2"/>
          <p:cNvSpPr>
            <a:spLocks noChangeArrowheads="1"/>
          </p:cNvSpPr>
          <p:nvPr/>
        </p:nvSpPr>
        <p:spPr bwMode="gray">
          <a:xfrm>
            <a:off x="287338" y="1485900"/>
            <a:ext cx="4619625" cy="3090863"/>
          </a:xfrm>
          <a:prstGeom prst="rect">
            <a:avLst/>
          </a:prstGeom>
          <a:solidFill>
            <a:schemeClr val="bg1"/>
          </a:solidFill>
          <a:ln w="9525">
            <a:noFill/>
            <a:miter lim="800000"/>
            <a:headEnd/>
            <a:tailEnd/>
          </a:ln>
        </p:spPr>
        <p:txBody>
          <a:bodyPr lIns="93203" tIns="46603" rIns="93203" bIns="46603"/>
          <a:lstStyle/>
          <a:p>
            <a:pPr marL="180975" indent="-180975" defTabSz="931863" eaLnBrk="0" hangingPunct="0">
              <a:lnSpc>
                <a:spcPct val="90000"/>
              </a:lnSpc>
              <a:spcBef>
                <a:spcPct val="20000"/>
              </a:spcBef>
              <a:buClr>
                <a:schemeClr val="bg2"/>
              </a:buClr>
              <a:buSzPct val="80000"/>
              <a:buFont typeface="Wingdings" pitchFamily="2" charset="2"/>
              <a:buChar char="n"/>
              <a:tabLst>
                <a:tab pos="987425" algn="l"/>
              </a:tabLst>
              <a:defRPr/>
            </a:pPr>
            <a:r>
              <a:rPr lang="fr-FR" sz="1100" b="0" dirty="0">
                <a:solidFill>
                  <a:srgbClr val="D3311E"/>
                </a:solidFill>
                <a:latin typeface="Helvetica"/>
                <a:cs typeface="Helvetica"/>
              </a:rPr>
              <a:t>Contexte : </a:t>
            </a:r>
          </a:p>
          <a:p>
            <a:pPr marL="442913" lvl="1" defTabSz="931863" eaLnBrk="0" hangingPunct="0">
              <a:lnSpc>
                <a:spcPct val="90000"/>
              </a:lnSpc>
              <a:spcBef>
                <a:spcPct val="20000"/>
              </a:spcBef>
              <a:buClr>
                <a:schemeClr val="tx1"/>
              </a:buClr>
              <a:buSzPct val="90000"/>
              <a:tabLst>
                <a:tab pos="987425" algn="l"/>
              </a:tabLst>
              <a:defRPr/>
            </a:pPr>
            <a:r>
              <a:rPr lang="fr-FR" sz="1100" b="0" dirty="0">
                <a:solidFill>
                  <a:schemeClr val="tx2"/>
                </a:solidFill>
                <a:latin typeface="Helvetica"/>
                <a:cs typeface="Helvetica"/>
              </a:rPr>
              <a:t>En 2006, Eurocopter a pris la décision de découpler les flux d’approvisionnement série et rechange afin de mettre en place une </a:t>
            </a:r>
            <a:r>
              <a:rPr lang="fr-FR" sz="1100" b="0" dirty="0" err="1">
                <a:solidFill>
                  <a:schemeClr val="tx2"/>
                </a:solidFill>
                <a:latin typeface="Helvetica"/>
                <a:cs typeface="Helvetica"/>
              </a:rPr>
              <a:t>supplychain</a:t>
            </a:r>
            <a:r>
              <a:rPr lang="fr-FR" sz="1100" b="0" dirty="0">
                <a:solidFill>
                  <a:schemeClr val="tx2"/>
                </a:solidFill>
                <a:latin typeface="Helvetica"/>
                <a:cs typeface="Helvetica"/>
              </a:rPr>
              <a:t>logistique optimisée pour les  pièces de rechange</a:t>
            </a:r>
          </a:p>
          <a:p>
            <a:pPr marL="180975" indent="-180975" defTabSz="931863" eaLnBrk="0" hangingPunct="0">
              <a:lnSpc>
                <a:spcPct val="90000"/>
              </a:lnSpc>
              <a:spcBef>
                <a:spcPct val="60000"/>
              </a:spcBef>
              <a:buClr>
                <a:schemeClr val="bg2"/>
              </a:buClr>
              <a:buSzPct val="80000"/>
              <a:buFont typeface="Wingdings" pitchFamily="2" charset="2"/>
              <a:buChar char="n"/>
              <a:tabLst>
                <a:tab pos="987425" algn="l"/>
              </a:tabLst>
              <a:defRPr/>
            </a:pPr>
            <a:r>
              <a:rPr lang="fr-FR" sz="1100" b="0" dirty="0">
                <a:solidFill>
                  <a:srgbClr val="D3311E"/>
                </a:solidFill>
                <a:latin typeface="Helvetica"/>
                <a:cs typeface="Helvetica"/>
              </a:rPr>
              <a:t>Enjeux : </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Accroitre la réactivité vis à vis des clients</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Supprimer les opérations inutiles de </a:t>
            </a:r>
            <a:r>
              <a:rPr lang="fr-FR" sz="1100" b="0" dirty="0" err="1">
                <a:solidFill>
                  <a:srgbClr val="333333"/>
                </a:solidFill>
                <a:latin typeface="Helvetica"/>
                <a:cs typeface="Helvetica"/>
              </a:rPr>
              <a:t>De-packing</a:t>
            </a:r>
            <a:r>
              <a:rPr lang="fr-FR" sz="1100" b="0" dirty="0">
                <a:solidFill>
                  <a:srgbClr val="333333"/>
                </a:solidFill>
                <a:latin typeface="Helvetica"/>
                <a:cs typeface="Helvetica"/>
              </a:rPr>
              <a:t> et </a:t>
            </a:r>
            <a:r>
              <a:rPr lang="fr-FR" sz="1100" b="0" dirty="0" err="1">
                <a:solidFill>
                  <a:srgbClr val="333333"/>
                </a:solidFill>
                <a:latin typeface="Helvetica"/>
                <a:cs typeface="Helvetica"/>
              </a:rPr>
              <a:t>Re-packaging</a:t>
            </a:r>
            <a:endParaRPr lang="fr-FR" sz="1100" b="0" dirty="0">
              <a:solidFill>
                <a:srgbClr val="333333"/>
              </a:solidFill>
              <a:latin typeface="Helvetica"/>
              <a:cs typeface="Helvetica"/>
            </a:endParaRP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Livraison directe des pièces de rechange aux différentes plateformes</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Réduction du WIP </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Clauses contractuelles spécifiques pour : </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Respecter un engagement OTD à 95%</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Réduire le </a:t>
            </a:r>
            <a:r>
              <a:rPr lang="fr-FR" sz="1100" b="0" dirty="0" err="1">
                <a:solidFill>
                  <a:srgbClr val="333333"/>
                </a:solidFill>
                <a:latin typeface="Helvetica"/>
                <a:cs typeface="Helvetica"/>
              </a:rPr>
              <a:t>lead</a:t>
            </a:r>
            <a:r>
              <a:rPr lang="fr-FR" sz="1100" b="0" dirty="0">
                <a:solidFill>
                  <a:srgbClr val="333333"/>
                </a:solidFill>
                <a:latin typeface="Helvetica"/>
                <a:cs typeface="Helvetica"/>
              </a:rPr>
              <a:t> time d’approvisionnement  (-20%)</a:t>
            </a:r>
          </a:p>
          <a:p>
            <a:pPr marL="542925" lvl="1" indent="-10001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Partager les risques : mise en place de stock consignation dans les plateformes</a:t>
            </a:r>
          </a:p>
        </p:txBody>
      </p:sp>
      <p:pic>
        <p:nvPicPr>
          <p:cNvPr id="21" name="Picture 8"/>
          <p:cNvPicPr>
            <a:picLocks noChangeAspect="1" noChangeArrowheads="1"/>
          </p:cNvPicPr>
          <p:nvPr/>
        </p:nvPicPr>
        <p:blipFill>
          <a:blip r:embed="rId3"/>
          <a:srcRect/>
          <a:stretch>
            <a:fillRect/>
          </a:stretch>
        </p:blipFill>
        <p:spPr bwMode="auto">
          <a:xfrm>
            <a:off x="5126038" y="1290638"/>
            <a:ext cx="4316412" cy="2684462"/>
          </a:xfrm>
          <a:prstGeom prst="rect">
            <a:avLst/>
          </a:prstGeom>
          <a:noFill/>
          <a:ln w="9525">
            <a:solidFill>
              <a:schemeClr val="bg2"/>
            </a:solidFill>
            <a:miter lim="800000"/>
            <a:headEnd/>
            <a:tailEnd/>
          </a:ln>
          <a:effectLst>
            <a:outerShdw blurRad="63500" dist="107763" dir="2700000" algn="ctr" rotWithShape="0">
              <a:schemeClr val="bg2">
                <a:alpha val="50000"/>
              </a:schemeClr>
            </a:outerShdw>
          </a:effectLst>
        </p:spPr>
      </p:pic>
      <p:grpSp>
        <p:nvGrpSpPr>
          <p:cNvPr id="2" name="Group 9"/>
          <p:cNvGrpSpPr>
            <a:grpSpLocks/>
          </p:cNvGrpSpPr>
          <p:nvPr/>
        </p:nvGrpSpPr>
        <p:grpSpPr bwMode="auto">
          <a:xfrm>
            <a:off x="6678613" y="4208463"/>
            <a:ext cx="2967037" cy="2454275"/>
            <a:chOff x="4118" y="2205"/>
            <a:chExt cx="2077" cy="2119"/>
          </a:xfrm>
        </p:grpSpPr>
        <p:sp>
          <p:nvSpPr>
            <p:cNvPr id="43020" name="Text Box 10"/>
            <p:cNvSpPr txBox="1">
              <a:spLocks noChangeArrowheads="1"/>
            </p:cNvSpPr>
            <p:nvPr/>
          </p:nvSpPr>
          <p:spPr bwMode="auto">
            <a:xfrm>
              <a:off x="4408" y="4044"/>
              <a:ext cx="749" cy="169"/>
            </a:xfrm>
            <a:prstGeom prst="rect">
              <a:avLst/>
            </a:prstGeom>
            <a:noFill/>
            <a:ln w="9525">
              <a:noFill/>
              <a:miter lim="800000"/>
              <a:headEnd/>
              <a:tailEnd/>
            </a:ln>
          </p:spPr>
          <p:txBody>
            <a:bodyPr lIns="36000" tIns="36000" rIns="36000" bIns="36000">
              <a:spAutoFit/>
            </a:bodyPr>
            <a:lstStyle/>
            <a:p>
              <a:pPr algn="ctr" eaLnBrk="0" hangingPunct="0">
                <a:lnSpc>
                  <a:spcPct val="90000"/>
                </a:lnSpc>
              </a:pPr>
              <a:r>
                <a:rPr lang="en-US" b="0" i="1">
                  <a:latin typeface="Arial" charset="0"/>
                </a:rPr>
                <a:t>ECG owned Inventory</a:t>
              </a:r>
            </a:p>
          </p:txBody>
        </p:sp>
        <p:sp>
          <p:nvSpPr>
            <p:cNvPr id="43021" name="AutoShape 11"/>
            <p:cNvSpPr>
              <a:spLocks noChangeArrowheads="1"/>
            </p:cNvSpPr>
            <p:nvPr/>
          </p:nvSpPr>
          <p:spPr bwMode="auto">
            <a:xfrm>
              <a:off x="4191" y="3321"/>
              <a:ext cx="1182" cy="153"/>
            </a:xfrm>
            <a:prstGeom prst="rightArrow">
              <a:avLst>
                <a:gd name="adj1" fmla="val 39398"/>
                <a:gd name="adj2" fmla="val 50752"/>
              </a:avLst>
            </a:prstGeom>
            <a:solidFill>
              <a:srgbClr val="0000FF"/>
            </a:solidFill>
            <a:ln w="9525">
              <a:noFill/>
              <a:miter lim="800000"/>
              <a:headEnd/>
              <a:tailEnd/>
            </a:ln>
          </p:spPr>
          <p:txBody>
            <a:bodyPr wrap="none" lIns="36000" tIns="36000" rIns="36000" bIns="36000" anchor="ctr"/>
            <a:lstStyle/>
            <a:p>
              <a:pPr algn="ctr" eaLnBrk="0" hangingPunct="0">
                <a:lnSpc>
                  <a:spcPct val="90000"/>
                </a:lnSpc>
              </a:pPr>
              <a:r>
                <a:rPr lang="en-US" b="0" i="1">
                  <a:solidFill>
                    <a:schemeClr val="bg1"/>
                  </a:solidFill>
                  <a:latin typeface="Arial" charset="0"/>
                </a:rPr>
                <a:t>direct delivery</a:t>
              </a:r>
              <a:endParaRPr lang="en-US" sz="900" b="0" i="1">
                <a:latin typeface="Arial" charset="0"/>
              </a:endParaRPr>
            </a:p>
          </p:txBody>
        </p:sp>
        <p:sp>
          <p:nvSpPr>
            <p:cNvPr id="43022" name="AutoShape 12"/>
            <p:cNvSpPr>
              <a:spLocks noChangeArrowheads="1"/>
            </p:cNvSpPr>
            <p:nvPr/>
          </p:nvSpPr>
          <p:spPr bwMode="auto">
            <a:xfrm>
              <a:off x="4376" y="3650"/>
              <a:ext cx="205" cy="153"/>
            </a:xfrm>
            <a:prstGeom prst="rightArrow">
              <a:avLst>
                <a:gd name="adj1" fmla="val 38917"/>
                <a:gd name="adj2" fmla="val 27802"/>
              </a:avLst>
            </a:prstGeom>
            <a:solidFill>
              <a:srgbClr val="0000FF"/>
            </a:solidFill>
            <a:ln w="9525">
              <a:no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23" name="AutoShape 13"/>
            <p:cNvSpPr>
              <a:spLocks noChangeArrowheads="1"/>
            </p:cNvSpPr>
            <p:nvPr/>
          </p:nvSpPr>
          <p:spPr bwMode="auto">
            <a:xfrm>
              <a:off x="4169" y="2326"/>
              <a:ext cx="1186" cy="151"/>
            </a:xfrm>
            <a:prstGeom prst="rightArrow">
              <a:avLst>
                <a:gd name="adj1" fmla="val 34009"/>
                <a:gd name="adj2" fmla="val 54871"/>
              </a:avLst>
            </a:prstGeom>
            <a:solidFill>
              <a:srgbClr val="0000FF"/>
            </a:solidFill>
            <a:ln w="9525">
              <a:noFill/>
              <a:miter lim="800000"/>
              <a:headEnd/>
              <a:tailEnd/>
            </a:ln>
          </p:spPr>
          <p:txBody>
            <a:bodyPr wrap="none" lIns="36000" tIns="36000" rIns="36000" bIns="36000" anchor="ctr"/>
            <a:lstStyle/>
            <a:p>
              <a:pPr algn="ctr" eaLnBrk="0" hangingPunct="0">
                <a:lnSpc>
                  <a:spcPct val="90000"/>
                </a:lnSpc>
              </a:pPr>
              <a:r>
                <a:rPr lang="en-US" b="0" i="1">
                  <a:solidFill>
                    <a:schemeClr val="bg1"/>
                  </a:solidFill>
                  <a:latin typeface="Arial" charset="0"/>
                </a:rPr>
                <a:t>direct delivery</a:t>
              </a:r>
            </a:p>
          </p:txBody>
        </p:sp>
        <p:sp>
          <p:nvSpPr>
            <p:cNvPr id="43024" name="Rectangle 14"/>
            <p:cNvSpPr>
              <a:spLocks noChangeArrowheads="1"/>
            </p:cNvSpPr>
            <p:nvPr/>
          </p:nvSpPr>
          <p:spPr bwMode="auto">
            <a:xfrm>
              <a:off x="5866" y="2205"/>
              <a:ext cx="329" cy="1869"/>
            </a:xfrm>
            <a:prstGeom prst="rect">
              <a:avLst/>
            </a:prstGeom>
            <a:solidFill>
              <a:schemeClr val="bg2"/>
            </a:solidFill>
            <a:ln w="9525">
              <a:solidFill>
                <a:schemeClr val="tx1"/>
              </a:solidFill>
              <a:miter lim="800000"/>
              <a:headEnd/>
              <a:tailEnd/>
            </a:ln>
          </p:spPr>
          <p:txBody>
            <a:bodyPr vert="eaVert" wrap="none" lIns="36000" tIns="36000" rIns="36000" bIns="36000" anchor="ctr"/>
            <a:lstStyle/>
            <a:p>
              <a:pPr algn="ctr" eaLnBrk="0" hangingPunct="0">
                <a:lnSpc>
                  <a:spcPct val="90000"/>
                </a:lnSpc>
              </a:pPr>
              <a:r>
                <a:rPr lang="en-US" sz="900" b="0" i="1">
                  <a:solidFill>
                    <a:schemeClr val="bg1"/>
                  </a:solidFill>
                  <a:latin typeface="Arial" charset="0"/>
                </a:rPr>
                <a:t>Customers</a:t>
              </a:r>
            </a:p>
          </p:txBody>
        </p:sp>
        <p:sp>
          <p:nvSpPr>
            <p:cNvPr id="43025" name="Line 15"/>
            <p:cNvSpPr>
              <a:spLocks noChangeShapeType="1"/>
            </p:cNvSpPr>
            <p:nvPr/>
          </p:nvSpPr>
          <p:spPr bwMode="auto">
            <a:xfrm>
              <a:off x="5764" y="2373"/>
              <a:ext cx="79" cy="0"/>
            </a:xfrm>
            <a:prstGeom prst="line">
              <a:avLst/>
            </a:prstGeom>
            <a:noFill/>
            <a:ln w="9525">
              <a:solidFill>
                <a:schemeClr val="tx1"/>
              </a:solidFill>
              <a:round/>
              <a:headEnd/>
              <a:tailEnd type="triangle" w="med" len="med"/>
            </a:ln>
          </p:spPr>
          <p:txBody>
            <a:bodyPr lIns="36000" tIns="36000" rIns="36000" bIns="36000" anchor="ctr"/>
            <a:lstStyle/>
            <a:p>
              <a:endParaRPr lang="fr-FR"/>
            </a:p>
          </p:txBody>
        </p:sp>
        <p:sp>
          <p:nvSpPr>
            <p:cNvPr id="43026" name="Rectangle 16"/>
            <p:cNvSpPr>
              <a:spLocks noChangeArrowheads="1"/>
            </p:cNvSpPr>
            <p:nvPr/>
          </p:nvSpPr>
          <p:spPr bwMode="auto">
            <a:xfrm>
              <a:off x="5353" y="2267"/>
              <a:ext cx="402" cy="253"/>
            </a:xfrm>
            <a:prstGeom prst="rect">
              <a:avLst/>
            </a:prstGeom>
            <a:solidFill>
              <a:srgbClr val="FFFFFF"/>
            </a:solidFill>
            <a:ln w="9525">
              <a:solidFill>
                <a:schemeClr val="tx1"/>
              </a:solidFill>
              <a:miter lim="800000"/>
              <a:headEnd/>
              <a:tailEnd/>
            </a:ln>
          </p:spPr>
          <p:txBody>
            <a:bodyPr lIns="36000" tIns="36000" rIns="36000" bIns="36000" anchor="ctr"/>
            <a:lstStyle/>
            <a:p>
              <a:pPr algn="ctr" eaLnBrk="0" hangingPunct="0">
                <a:lnSpc>
                  <a:spcPct val="90000"/>
                </a:lnSpc>
              </a:pPr>
              <a:r>
                <a:rPr lang="en-US" sz="500" b="0" i="1">
                  <a:latin typeface="Arial" charset="0"/>
                </a:rPr>
                <a:t>HK</a:t>
              </a:r>
            </a:p>
          </p:txBody>
        </p:sp>
        <p:sp>
          <p:nvSpPr>
            <p:cNvPr id="43027" name="Rectangle 17"/>
            <p:cNvSpPr>
              <a:spLocks noChangeArrowheads="1"/>
            </p:cNvSpPr>
            <p:nvPr/>
          </p:nvSpPr>
          <p:spPr bwMode="auto">
            <a:xfrm>
              <a:off x="5353" y="2725"/>
              <a:ext cx="402" cy="254"/>
            </a:xfrm>
            <a:prstGeom prst="rect">
              <a:avLst/>
            </a:prstGeom>
            <a:solidFill>
              <a:schemeClr val="bg1"/>
            </a:solidFill>
            <a:ln w="9525">
              <a:solidFill>
                <a:schemeClr val="tx1"/>
              </a:solidFill>
              <a:miter lim="800000"/>
              <a:headEnd/>
              <a:tailEnd/>
            </a:ln>
          </p:spPr>
          <p:txBody>
            <a:bodyPr lIns="36000" tIns="36000" rIns="36000" bIns="36000" anchor="ctr"/>
            <a:lstStyle/>
            <a:p>
              <a:pPr algn="ctr" eaLnBrk="0" hangingPunct="0">
                <a:lnSpc>
                  <a:spcPct val="90000"/>
                </a:lnSpc>
              </a:pPr>
              <a:r>
                <a:rPr lang="en-US" sz="500" b="0" i="1">
                  <a:latin typeface="Arial" charset="0"/>
                </a:rPr>
                <a:t>DFW</a:t>
              </a:r>
            </a:p>
          </p:txBody>
        </p:sp>
        <p:sp>
          <p:nvSpPr>
            <p:cNvPr id="43028" name="AutoShape 18"/>
            <p:cNvSpPr>
              <a:spLocks noChangeArrowheads="1"/>
            </p:cNvSpPr>
            <p:nvPr/>
          </p:nvSpPr>
          <p:spPr bwMode="auto">
            <a:xfrm>
              <a:off x="4168" y="2775"/>
              <a:ext cx="1182" cy="154"/>
            </a:xfrm>
            <a:prstGeom prst="rightArrow">
              <a:avLst>
                <a:gd name="adj1" fmla="val 39398"/>
                <a:gd name="adj2" fmla="val 50423"/>
              </a:avLst>
            </a:prstGeom>
            <a:solidFill>
              <a:srgbClr val="0000FF"/>
            </a:solidFill>
            <a:ln w="9525">
              <a:noFill/>
              <a:miter lim="800000"/>
              <a:headEnd/>
              <a:tailEnd/>
            </a:ln>
          </p:spPr>
          <p:txBody>
            <a:bodyPr wrap="none" lIns="36000" tIns="36000" rIns="36000" bIns="36000" anchor="ctr"/>
            <a:lstStyle/>
            <a:p>
              <a:pPr algn="ctr" eaLnBrk="0" hangingPunct="0">
                <a:lnSpc>
                  <a:spcPct val="90000"/>
                </a:lnSpc>
              </a:pPr>
              <a:r>
                <a:rPr lang="en-US" b="0" i="1">
                  <a:solidFill>
                    <a:schemeClr val="bg1"/>
                  </a:solidFill>
                  <a:latin typeface="Arial" charset="0"/>
                </a:rPr>
                <a:t>direct delivery</a:t>
              </a:r>
              <a:endParaRPr lang="en-US" sz="900" b="0" i="1">
                <a:latin typeface="Arial" charset="0"/>
              </a:endParaRPr>
            </a:p>
          </p:txBody>
        </p:sp>
        <p:sp>
          <p:nvSpPr>
            <p:cNvPr id="43029" name="Line 19"/>
            <p:cNvSpPr>
              <a:spLocks noChangeShapeType="1"/>
            </p:cNvSpPr>
            <p:nvPr/>
          </p:nvSpPr>
          <p:spPr bwMode="auto">
            <a:xfrm>
              <a:off x="5764" y="2844"/>
              <a:ext cx="79" cy="0"/>
            </a:xfrm>
            <a:prstGeom prst="line">
              <a:avLst/>
            </a:prstGeom>
            <a:noFill/>
            <a:ln w="9525">
              <a:solidFill>
                <a:schemeClr val="tx1"/>
              </a:solidFill>
              <a:round/>
              <a:headEnd/>
              <a:tailEnd type="triangle" w="med" len="med"/>
            </a:ln>
          </p:spPr>
          <p:txBody>
            <a:bodyPr lIns="36000" tIns="36000" rIns="36000" bIns="36000" anchor="ctr"/>
            <a:lstStyle/>
            <a:p>
              <a:endParaRPr lang="fr-FR"/>
            </a:p>
          </p:txBody>
        </p:sp>
        <p:sp>
          <p:nvSpPr>
            <p:cNvPr id="43030" name="AutoShape 20"/>
            <p:cNvSpPr>
              <a:spLocks noChangeArrowheads="1"/>
            </p:cNvSpPr>
            <p:nvPr/>
          </p:nvSpPr>
          <p:spPr bwMode="auto">
            <a:xfrm>
              <a:off x="5343" y="2296"/>
              <a:ext cx="142" cy="166"/>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31" name="AutoShape 21"/>
            <p:cNvSpPr>
              <a:spLocks noChangeArrowheads="1"/>
            </p:cNvSpPr>
            <p:nvPr/>
          </p:nvSpPr>
          <p:spPr bwMode="auto">
            <a:xfrm>
              <a:off x="5345" y="2758"/>
              <a:ext cx="143" cy="166"/>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32" name="AutoShape 22"/>
            <p:cNvSpPr>
              <a:spLocks noChangeArrowheads="1"/>
            </p:cNvSpPr>
            <p:nvPr/>
          </p:nvSpPr>
          <p:spPr bwMode="auto">
            <a:xfrm>
              <a:off x="5237" y="4088"/>
              <a:ext cx="142" cy="165"/>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33" name="Text Box 23"/>
            <p:cNvSpPr txBox="1">
              <a:spLocks noChangeArrowheads="1"/>
            </p:cNvSpPr>
            <p:nvPr/>
          </p:nvSpPr>
          <p:spPr bwMode="auto">
            <a:xfrm>
              <a:off x="5432" y="4155"/>
              <a:ext cx="174" cy="169"/>
            </a:xfrm>
            <a:prstGeom prst="rect">
              <a:avLst/>
            </a:prstGeom>
            <a:noFill/>
            <a:ln w="9525">
              <a:noFill/>
              <a:miter lim="800000"/>
              <a:headEnd/>
              <a:tailEnd/>
            </a:ln>
          </p:spPr>
          <p:txBody>
            <a:bodyPr wrap="none" lIns="36000" tIns="36000" rIns="36000" bIns="36000">
              <a:spAutoFit/>
            </a:bodyPr>
            <a:lstStyle/>
            <a:p>
              <a:pPr algn="ctr" eaLnBrk="0" hangingPunct="0">
                <a:lnSpc>
                  <a:spcPct val="90000"/>
                </a:lnSpc>
              </a:pPr>
              <a:r>
                <a:rPr lang="en-US" b="0" i="1">
                  <a:latin typeface="Arial" charset="0"/>
                </a:rPr>
                <a:t>VMI</a:t>
              </a:r>
            </a:p>
          </p:txBody>
        </p:sp>
        <p:sp>
          <p:nvSpPr>
            <p:cNvPr id="43034" name="Rectangle 24"/>
            <p:cNvSpPr>
              <a:spLocks noChangeArrowheads="1"/>
            </p:cNvSpPr>
            <p:nvPr/>
          </p:nvSpPr>
          <p:spPr bwMode="auto">
            <a:xfrm>
              <a:off x="4118" y="2240"/>
              <a:ext cx="271" cy="1894"/>
            </a:xfrm>
            <a:prstGeom prst="rect">
              <a:avLst/>
            </a:prstGeom>
            <a:solidFill>
              <a:srgbClr val="0000FF"/>
            </a:solidFill>
            <a:ln w="9525">
              <a:solidFill>
                <a:schemeClr val="tx1"/>
              </a:solidFill>
              <a:miter lim="800000"/>
              <a:headEnd/>
              <a:tailEnd/>
            </a:ln>
          </p:spPr>
          <p:txBody>
            <a:bodyPr vert="eaVert" wrap="none" lIns="36000" tIns="36000" rIns="36000" bIns="36000" anchor="ctr"/>
            <a:lstStyle/>
            <a:p>
              <a:pPr algn="ctr" eaLnBrk="0" hangingPunct="0">
                <a:lnSpc>
                  <a:spcPct val="90000"/>
                </a:lnSpc>
              </a:pPr>
              <a:r>
                <a:rPr lang="en-US" sz="900" b="0" i="1">
                  <a:solidFill>
                    <a:schemeClr val="bg1"/>
                  </a:solidFill>
                  <a:latin typeface="Arial" charset="0"/>
                </a:rPr>
                <a:t>Suppliers</a:t>
              </a:r>
            </a:p>
          </p:txBody>
        </p:sp>
        <p:sp>
          <p:nvSpPr>
            <p:cNvPr id="43035" name="AutoShape 25"/>
            <p:cNvSpPr>
              <a:spLocks noChangeArrowheads="1"/>
            </p:cNvSpPr>
            <p:nvPr/>
          </p:nvSpPr>
          <p:spPr bwMode="auto">
            <a:xfrm>
              <a:off x="4671" y="3611"/>
              <a:ext cx="142" cy="166"/>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r>
                <a:rPr lang="en-US" sz="700" b="0" i="1">
                  <a:latin typeface="Arial" charset="0"/>
                </a:rPr>
                <a:t>MA</a:t>
              </a:r>
            </a:p>
          </p:txBody>
        </p:sp>
        <p:sp>
          <p:nvSpPr>
            <p:cNvPr id="43036" name="AutoShape 26"/>
            <p:cNvSpPr>
              <a:spLocks noChangeArrowheads="1"/>
            </p:cNvSpPr>
            <p:nvPr/>
          </p:nvSpPr>
          <p:spPr bwMode="auto">
            <a:xfrm>
              <a:off x="4687" y="3870"/>
              <a:ext cx="143" cy="166"/>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r>
                <a:rPr lang="en-US" sz="700" b="0" i="1">
                  <a:latin typeface="Arial" charset="0"/>
                </a:rPr>
                <a:t>DON</a:t>
              </a:r>
            </a:p>
          </p:txBody>
        </p:sp>
        <p:sp>
          <p:nvSpPr>
            <p:cNvPr id="43037" name="AutoShape 27"/>
            <p:cNvSpPr>
              <a:spLocks noChangeArrowheads="1"/>
            </p:cNvSpPr>
            <p:nvPr/>
          </p:nvSpPr>
          <p:spPr bwMode="auto">
            <a:xfrm>
              <a:off x="5610" y="2376"/>
              <a:ext cx="103" cy="94"/>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38" name="AutoShape 28"/>
            <p:cNvSpPr>
              <a:spLocks noChangeArrowheads="1"/>
            </p:cNvSpPr>
            <p:nvPr/>
          </p:nvSpPr>
          <p:spPr bwMode="auto">
            <a:xfrm>
              <a:off x="5622" y="2794"/>
              <a:ext cx="103" cy="94"/>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39" name="AutoShape 29"/>
            <p:cNvSpPr>
              <a:spLocks noChangeArrowheads="1"/>
            </p:cNvSpPr>
            <p:nvPr/>
          </p:nvSpPr>
          <p:spPr bwMode="auto">
            <a:xfrm>
              <a:off x="4391" y="4134"/>
              <a:ext cx="103" cy="95"/>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40" name="Rectangle 30"/>
            <p:cNvSpPr>
              <a:spLocks noChangeArrowheads="1"/>
            </p:cNvSpPr>
            <p:nvPr/>
          </p:nvSpPr>
          <p:spPr bwMode="auto">
            <a:xfrm>
              <a:off x="5367" y="3270"/>
              <a:ext cx="402" cy="254"/>
            </a:xfrm>
            <a:prstGeom prst="rect">
              <a:avLst/>
            </a:prstGeom>
            <a:solidFill>
              <a:schemeClr val="bg1"/>
            </a:solidFill>
            <a:ln w="9525">
              <a:solidFill>
                <a:schemeClr val="tx1"/>
              </a:solidFill>
              <a:miter lim="800000"/>
              <a:headEnd/>
              <a:tailEnd/>
            </a:ln>
          </p:spPr>
          <p:txBody>
            <a:bodyPr lIns="36000" tIns="36000" rIns="36000" bIns="36000" anchor="ctr"/>
            <a:lstStyle/>
            <a:p>
              <a:pPr algn="ctr" eaLnBrk="0" hangingPunct="0">
                <a:lnSpc>
                  <a:spcPct val="90000"/>
                </a:lnSpc>
              </a:pPr>
              <a:r>
                <a:rPr lang="en-US" sz="500" b="0" i="1">
                  <a:latin typeface="Arial" charset="0"/>
                </a:rPr>
                <a:t>ROISSY</a:t>
              </a:r>
            </a:p>
          </p:txBody>
        </p:sp>
        <p:sp>
          <p:nvSpPr>
            <p:cNvPr id="43041" name="Line 31"/>
            <p:cNvSpPr>
              <a:spLocks noChangeShapeType="1"/>
            </p:cNvSpPr>
            <p:nvPr/>
          </p:nvSpPr>
          <p:spPr bwMode="auto">
            <a:xfrm>
              <a:off x="5768" y="3390"/>
              <a:ext cx="79" cy="0"/>
            </a:xfrm>
            <a:prstGeom prst="line">
              <a:avLst/>
            </a:prstGeom>
            <a:noFill/>
            <a:ln w="9525">
              <a:solidFill>
                <a:schemeClr val="tx1"/>
              </a:solidFill>
              <a:round/>
              <a:headEnd/>
              <a:tailEnd type="triangle" w="med" len="med"/>
            </a:ln>
          </p:spPr>
          <p:txBody>
            <a:bodyPr lIns="36000" tIns="36000" rIns="36000" bIns="36000" anchor="ctr"/>
            <a:lstStyle/>
            <a:p>
              <a:endParaRPr lang="fr-FR"/>
            </a:p>
          </p:txBody>
        </p:sp>
        <p:sp>
          <p:nvSpPr>
            <p:cNvPr id="43042" name="AutoShape 32"/>
            <p:cNvSpPr>
              <a:spLocks noChangeArrowheads="1"/>
            </p:cNvSpPr>
            <p:nvPr/>
          </p:nvSpPr>
          <p:spPr bwMode="auto">
            <a:xfrm>
              <a:off x="5369" y="3304"/>
              <a:ext cx="142" cy="166"/>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43" name="AutoShape 33"/>
            <p:cNvSpPr>
              <a:spLocks noChangeArrowheads="1"/>
            </p:cNvSpPr>
            <p:nvPr/>
          </p:nvSpPr>
          <p:spPr bwMode="auto">
            <a:xfrm>
              <a:off x="5646" y="3340"/>
              <a:ext cx="103" cy="93"/>
            </a:xfrm>
            <a:prstGeom prst="triangle">
              <a:avLst>
                <a:gd name="adj" fmla="val 50000"/>
              </a:avLst>
            </a:prstGeom>
            <a:solidFill>
              <a:srgbClr val="CCFF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44" name="Line 34"/>
            <p:cNvSpPr>
              <a:spLocks noChangeShapeType="1"/>
            </p:cNvSpPr>
            <p:nvPr/>
          </p:nvSpPr>
          <p:spPr bwMode="auto">
            <a:xfrm flipV="1">
              <a:off x="4785" y="3460"/>
              <a:ext cx="584" cy="249"/>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45" name="Line 35"/>
            <p:cNvSpPr>
              <a:spLocks noChangeShapeType="1"/>
            </p:cNvSpPr>
            <p:nvPr/>
          </p:nvSpPr>
          <p:spPr bwMode="auto">
            <a:xfrm flipV="1">
              <a:off x="4785" y="2913"/>
              <a:ext cx="564" cy="796"/>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46" name="Line 36"/>
            <p:cNvSpPr>
              <a:spLocks noChangeShapeType="1"/>
            </p:cNvSpPr>
            <p:nvPr/>
          </p:nvSpPr>
          <p:spPr bwMode="auto">
            <a:xfrm flipV="1">
              <a:off x="4780" y="2471"/>
              <a:ext cx="574" cy="1238"/>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47" name="Line 37"/>
            <p:cNvSpPr>
              <a:spLocks noChangeShapeType="1"/>
            </p:cNvSpPr>
            <p:nvPr/>
          </p:nvSpPr>
          <p:spPr bwMode="auto">
            <a:xfrm flipV="1">
              <a:off x="5497" y="2979"/>
              <a:ext cx="0" cy="288"/>
            </a:xfrm>
            <a:prstGeom prst="line">
              <a:avLst/>
            </a:prstGeom>
            <a:noFill/>
            <a:ln w="9525">
              <a:solidFill>
                <a:srgbClr val="89B5DD"/>
              </a:solidFill>
              <a:round/>
              <a:headEnd type="triangle" w="med" len="med"/>
              <a:tailEnd type="triangle" w="med" len="med"/>
            </a:ln>
          </p:spPr>
          <p:txBody>
            <a:bodyPr wrap="none" lIns="36000" tIns="36000" rIns="36000" bIns="36000" anchor="ctr"/>
            <a:lstStyle/>
            <a:p>
              <a:endParaRPr lang="fr-FR"/>
            </a:p>
          </p:txBody>
        </p:sp>
        <p:sp>
          <p:nvSpPr>
            <p:cNvPr id="43048" name="Line 38"/>
            <p:cNvSpPr>
              <a:spLocks noChangeShapeType="1"/>
            </p:cNvSpPr>
            <p:nvPr/>
          </p:nvSpPr>
          <p:spPr bwMode="auto">
            <a:xfrm flipV="1">
              <a:off x="5585" y="2515"/>
              <a:ext cx="0" cy="762"/>
            </a:xfrm>
            <a:prstGeom prst="line">
              <a:avLst/>
            </a:prstGeom>
            <a:noFill/>
            <a:ln w="9525">
              <a:solidFill>
                <a:srgbClr val="89B5DD"/>
              </a:solidFill>
              <a:round/>
              <a:headEnd type="triangle" w="med" len="med"/>
              <a:tailEnd type="triangle" w="med" len="med"/>
            </a:ln>
          </p:spPr>
          <p:txBody>
            <a:bodyPr wrap="none" lIns="36000" tIns="36000" rIns="36000" bIns="36000" anchor="ctr"/>
            <a:lstStyle/>
            <a:p>
              <a:endParaRPr lang="fr-FR"/>
            </a:p>
          </p:txBody>
        </p:sp>
        <p:sp>
          <p:nvSpPr>
            <p:cNvPr id="43049" name="Line 39"/>
            <p:cNvSpPr>
              <a:spLocks noChangeShapeType="1"/>
            </p:cNvSpPr>
            <p:nvPr/>
          </p:nvSpPr>
          <p:spPr bwMode="auto">
            <a:xfrm>
              <a:off x="5487" y="2520"/>
              <a:ext cx="0" cy="194"/>
            </a:xfrm>
            <a:prstGeom prst="line">
              <a:avLst/>
            </a:prstGeom>
            <a:noFill/>
            <a:ln w="9525">
              <a:solidFill>
                <a:srgbClr val="89B5DD"/>
              </a:solidFill>
              <a:round/>
              <a:headEnd type="triangle" w="med" len="med"/>
              <a:tailEnd type="triangle" w="med" len="med"/>
            </a:ln>
          </p:spPr>
          <p:txBody>
            <a:bodyPr wrap="none" lIns="36000" tIns="36000" rIns="36000" bIns="36000" anchor="ctr"/>
            <a:lstStyle/>
            <a:p>
              <a:endParaRPr lang="fr-FR"/>
            </a:p>
          </p:txBody>
        </p:sp>
        <p:sp>
          <p:nvSpPr>
            <p:cNvPr id="43050" name="Line 40"/>
            <p:cNvSpPr>
              <a:spLocks noChangeShapeType="1"/>
            </p:cNvSpPr>
            <p:nvPr/>
          </p:nvSpPr>
          <p:spPr bwMode="auto">
            <a:xfrm flipV="1">
              <a:off x="4795" y="3455"/>
              <a:ext cx="574" cy="519"/>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51" name="Line 41"/>
            <p:cNvSpPr>
              <a:spLocks noChangeShapeType="1"/>
            </p:cNvSpPr>
            <p:nvPr/>
          </p:nvSpPr>
          <p:spPr bwMode="auto">
            <a:xfrm flipV="1">
              <a:off x="4791" y="2924"/>
              <a:ext cx="558" cy="1056"/>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52" name="Line 42"/>
            <p:cNvSpPr>
              <a:spLocks noChangeShapeType="1"/>
            </p:cNvSpPr>
            <p:nvPr/>
          </p:nvSpPr>
          <p:spPr bwMode="auto">
            <a:xfrm flipV="1">
              <a:off x="4795" y="2477"/>
              <a:ext cx="554" cy="1481"/>
            </a:xfrm>
            <a:prstGeom prst="line">
              <a:avLst/>
            </a:prstGeom>
            <a:noFill/>
            <a:ln w="9525">
              <a:solidFill>
                <a:srgbClr val="89B5DD"/>
              </a:solidFill>
              <a:round/>
              <a:headEnd/>
              <a:tailEnd type="triangle" w="med" len="med"/>
            </a:ln>
          </p:spPr>
          <p:txBody>
            <a:bodyPr wrap="none" lIns="36000" tIns="36000" rIns="36000" bIns="36000" anchor="ctr"/>
            <a:lstStyle/>
            <a:p>
              <a:endParaRPr lang="fr-FR"/>
            </a:p>
          </p:txBody>
        </p:sp>
        <p:sp>
          <p:nvSpPr>
            <p:cNvPr id="43053" name="Line 43"/>
            <p:cNvSpPr>
              <a:spLocks noChangeShapeType="1"/>
            </p:cNvSpPr>
            <p:nvPr/>
          </p:nvSpPr>
          <p:spPr bwMode="auto">
            <a:xfrm>
              <a:off x="4805" y="3978"/>
              <a:ext cx="1060" cy="0"/>
            </a:xfrm>
            <a:prstGeom prst="line">
              <a:avLst/>
            </a:prstGeom>
            <a:noFill/>
            <a:ln w="9525">
              <a:solidFill>
                <a:schemeClr val="tx1"/>
              </a:solidFill>
              <a:round/>
              <a:headEnd/>
              <a:tailEnd type="triangle" w="med" len="med"/>
            </a:ln>
          </p:spPr>
          <p:txBody>
            <a:bodyPr wrap="none" lIns="36000" tIns="36000" rIns="36000" bIns="36000" anchor="ctr"/>
            <a:lstStyle/>
            <a:p>
              <a:endParaRPr lang="fr-FR"/>
            </a:p>
          </p:txBody>
        </p:sp>
        <p:sp>
          <p:nvSpPr>
            <p:cNvPr id="43054" name="Line 44"/>
            <p:cNvSpPr>
              <a:spLocks noChangeShapeType="1"/>
            </p:cNvSpPr>
            <p:nvPr/>
          </p:nvSpPr>
          <p:spPr bwMode="auto">
            <a:xfrm>
              <a:off x="4791" y="3714"/>
              <a:ext cx="1074" cy="0"/>
            </a:xfrm>
            <a:prstGeom prst="line">
              <a:avLst/>
            </a:prstGeom>
            <a:noFill/>
            <a:ln w="9525">
              <a:solidFill>
                <a:schemeClr val="tx1"/>
              </a:solidFill>
              <a:round/>
              <a:headEnd/>
              <a:tailEnd type="triangle" w="med" len="med"/>
            </a:ln>
          </p:spPr>
          <p:txBody>
            <a:bodyPr wrap="none" lIns="36000" tIns="36000" rIns="36000" bIns="36000" anchor="ctr"/>
            <a:lstStyle/>
            <a:p>
              <a:endParaRPr lang="fr-FR"/>
            </a:p>
          </p:txBody>
        </p:sp>
        <p:pic>
          <p:nvPicPr>
            <p:cNvPr id="43055" name="Picture 45"/>
            <p:cNvPicPr>
              <a:picLocks noChangeAspect="1" noChangeArrowheads="1"/>
            </p:cNvPicPr>
            <p:nvPr/>
          </p:nvPicPr>
          <p:blipFill>
            <a:blip r:embed="rId4"/>
            <a:srcRect/>
            <a:stretch>
              <a:fillRect/>
            </a:stretch>
          </p:blipFill>
          <p:spPr bwMode="auto">
            <a:xfrm>
              <a:off x="4613" y="2890"/>
              <a:ext cx="269" cy="204"/>
            </a:xfrm>
            <a:prstGeom prst="rect">
              <a:avLst/>
            </a:prstGeom>
            <a:noFill/>
            <a:ln w="9525">
              <a:noFill/>
              <a:miter lim="800000"/>
              <a:headEnd/>
              <a:tailEnd/>
            </a:ln>
          </p:spPr>
        </p:pic>
        <p:sp>
          <p:nvSpPr>
            <p:cNvPr id="43056" name="AutoShape 46"/>
            <p:cNvSpPr>
              <a:spLocks noChangeArrowheads="1"/>
            </p:cNvSpPr>
            <p:nvPr/>
          </p:nvSpPr>
          <p:spPr bwMode="auto">
            <a:xfrm>
              <a:off x="4549" y="3642"/>
              <a:ext cx="142" cy="166"/>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57" name="AutoShape 47"/>
            <p:cNvSpPr>
              <a:spLocks noChangeArrowheads="1"/>
            </p:cNvSpPr>
            <p:nvPr/>
          </p:nvSpPr>
          <p:spPr bwMode="auto">
            <a:xfrm>
              <a:off x="4375" y="3900"/>
              <a:ext cx="206" cy="154"/>
            </a:xfrm>
            <a:prstGeom prst="rightArrow">
              <a:avLst>
                <a:gd name="adj1" fmla="val 46796"/>
                <a:gd name="adj2" fmla="val 24115"/>
              </a:avLst>
            </a:prstGeom>
            <a:solidFill>
              <a:srgbClr val="0000FF"/>
            </a:solidFill>
            <a:ln w="9525">
              <a:no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sp>
          <p:nvSpPr>
            <p:cNvPr id="43058" name="AutoShape 48"/>
            <p:cNvSpPr>
              <a:spLocks noChangeArrowheads="1"/>
            </p:cNvSpPr>
            <p:nvPr/>
          </p:nvSpPr>
          <p:spPr bwMode="auto">
            <a:xfrm>
              <a:off x="4555" y="3888"/>
              <a:ext cx="142" cy="166"/>
            </a:xfrm>
            <a:prstGeom prst="triangle">
              <a:avLst>
                <a:gd name="adj" fmla="val 50000"/>
              </a:avLst>
            </a:prstGeom>
            <a:solidFill>
              <a:srgbClr val="0000FF"/>
            </a:solidFill>
            <a:ln w="9525">
              <a:solidFill>
                <a:srgbClr val="89B5DD"/>
              </a:solidFill>
              <a:miter lim="800000"/>
              <a:headEnd/>
              <a:tailEnd/>
            </a:ln>
          </p:spPr>
          <p:txBody>
            <a:bodyPr wrap="none" lIns="36000" tIns="36000" rIns="36000" bIns="36000" anchor="ctr"/>
            <a:lstStyle/>
            <a:p>
              <a:pPr algn="ctr" eaLnBrk="0" hangingPunct="0">
                <a:lnSpc>
                  <a:spcPct val="90000"/>
                </a:lnSpc>
              </a:pPr>
              <a:endParaRPr lang="de-CH" sz="900" b="0" i="1">
                <a:latin typeface="Arial" charset="0"/>
              </a:endParaRPr>
            </a:p>
          </p:txBody>
        </p:sp>
      </p:grpSp>
      <p:pic>
        <p:nvPicPr>
          <p:cNvPr id="43016" name="Picture 49"/>
          <p:cNvPicPr>
            <a:picLocks noChangeAspect="1" noChangeArrowheads="1"/>
          </p:cNvPicPr>
          <p:nvPr/>
        </p:nvPicPr>
        <p:blipFill>
          <a:blip r:embed="rId5"/>
          <a:srcRect/>
          <a:stretch>
            <a:fillRect/>
          </a:stretch>
        </p:blipFill>
        <p:spPr bwMode="auto">
          <a:xfrm>
            <a:off x="3282950" y="4454525"/>
            <a:ext cx="3078163" cy="1898650"/>
          </a:xfrm>
          <a:prstGeom prst="rect">
            <a:avLst/>
          </a:prstGeom>
          <a:noFill/>
          <a:ln w="9525">
            <a:noFill/>
            <a:miter lim="800000"/>
            <a:headEnd/>
            <a:tailEnd/>
          </a:ln>
        </p:spPr>
      </p:pic>
      <p:sp>
        <p:nvSpPr>
          <p:cNvPr id="33803" name="Rectangle 2"/>
          <p:cNvSpPr>
            <a:spLocks noChangeArrowheads="1"/>
          </p:cNvSpPr>
          <p:nvPr/>
        </p:nvSpPr>
        <p:spPr bwMode="gray">
          <a:xfrm>
            <a:off x="287338" y="4564063"/>
            <a:ext cx="2922587" cy="1828800"/>
          </a:xfrm>
          <a:prstGeom prst="rect">
            <a:avLst/>
          </a:prstGeom>
          <a:solidFill>
            <a:schemeClr val="bg1"/>
          </a:solidFill>
          <a:ln w="9525">
            <a:noFill/>
            <a:miter lim="800000"/>
            <a:headEnd/>
            <a:tailEnd/>
          </a:ln>
        </p:spPr>
        <p:txBody>
          <a:bodyPr lIns="93203" tIns="46603" rIns="93203" bIns="46603"/>
          <a:lstStyle/>
          <a:p>
            <a:pPr marL="180975" indent="-180975" defTabSz="931863" eaLnBrk="0" hangingPunct="0">
              <a:lnSpc>
                <a:spcPct val="90000"/>
              </a:lnSpc>
              <a:spcBef>
                <a:spcPct val="60000"/>
              </a:spcBef>
              <a:buClr>
                <a:schemeClr val="bg2"/>
              </a:buClr>
              <a:buSzPct val="80000"/>
              <a:buFont typeface="Wingdings" pitchFamily="2" charset="2"/>
              <a:buChar char="n"/>
              <a:tabLst>
                <a:tab pos="987425" algn="l"/>
              </a:tabLst>
              <a:defRPr/>
            </a:pPr>
            <a:r>
              <a:rPr lang="fr-FR" sz="1100" b="0" dirty="0">
                <a:solidFill>
                  <a:srgbClr val="D3311E"/>
                </a:solidFill>
                <a:latin typeface="Helvetica"/>
                <a:cs typeface="Helvetica"/>
              </a:rPr>
              <a:t>Livrables du projet :</a:t>
            </a:r>
          </a:p>
          <a:p>
            <a:pPr marL="542925" lvl="1" indent="-9366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Analyse d’opportunité et décision</a:t>
            </a:r>
          </a:p>
          <a:p>
            <a:pPr marL="542925" lvl="1" indent="-9366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Modélisation du fonctionnement</a:t>
            </a:r>
          </a:p>
          <a:p>
            <a:pPr marL="542925" lvl="1" indent="-9366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Business case</a:t>
            </a:r>
          </a:p>
          <a:p>
            <a:pPr marL="542925" lvl="1" indent="-9366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Renégociation de contrats d’approvisionnement spécifiques pour la rechange</a:t>
            </a:r>
          </a:p>
          <a:p>
            <a:pPr marL="542925" lvl="1" indent="-93663" defTabSz="931863" eaLnBrk="0" hangingPunct="0">
              <a:lnSpc>
                <a:spcPct val="90000"/>
              </a:lnSpc>
              <a:spcBef>
                <a:spcPct val="20000"/>
              </a:spcBef>
              <a:buClr>
                <a:schemeClr val="tx1"/>
              </a:buClr>
              <a:buSzPct val="90000"/>
              <a:buFontTx/>
              <a:buChar char="-"/>
              <a:tabLst>
                <a:tab pos="987425" algn="l"/>
              </a:tabLst>
              <a:defRPr/>
            </a:pPr>
            <a:r>
              <a:rPr lang="fr-FR" sz="1100" b="0" dirty="0">
                <a:solidFill>
                  <a:srgbClr val="333333"/>
                </a:solidFill>
                <a:latin typeface="Helvetica"/>
                <a:cs typeface="Helvetica"/>
              </a:rPr>
              <a:t>Mise en place de pilote avec 7 fournisseurs </a:t>
            </a:r>
          </a:p>
          <a:p>
            <a:pPr marL="442913" lvl="1" indent="-80963" defTabSz="931863" eaLnBrk="0" hangingPunct="0">
              <a:lnSpc>
                <a:spcPct val="90000"/>
              </a:lnSpc>
              <a:spcBef>
                <a:spcPct val="20000"/>
              </a:spcBef>
              <a:buClr>
                <a:schemeClr val="tx1"/>
              </a:buClr>
              <a:buSzPct val="90000"/>
              <a:buFontTx/>
              <a:buChar char="-"/>
              <a:tabLst>
                <a:tab pos="987425" algn="l"/>
              </a:tabLst>
              <a:defRPr/>
            </a:pPr>
            <a:endParaRPr lang="fr-FR" sz="1000" b="0" dirty="0">
              <a:latin typeface="Helvetica"/>
              <a:cs typeface="Helvetica"/>
            </a:endParaRPr>
          </a:p>
        </p:txBody>
      </p:sp>
      <p:pic>
        <p:nvPicPr>
          <p:cNvPr id="43018" name="Picture 10"/>
          <p:cNvPicPr>
            <a:picLocks noChangeAspect="1"/>
          </p:cNvPicPr>
          <p:nvPr/>
        </p:nvPicPr>
        <p:blipFill>
          <a:blip r:embed="rId6"/>
          <a:srcRect/>
          <a:stretch>
            <a:fillRect/>
          </a:stretch>
        </p:blipFill>
        <p:spPr bwMode="auto">
          <a:xfrm>
            <a:off x="7799388" y="642938"/>
            <a:ext cx="1908175" cy="425450"/>
          </a:xfrm>
          <a:prstGeom prst="rect">
            <a:avLst/>
          </a:prstGeom>
          <a:noFill/>
          <a:ln w="9525">
            <a:noFill/>
            <a:miter lim="800000"/>
            <a:headEnd/>
            <a:tailEnd/>
          </a:ln>
        </p:spPr>
      </p:pic>
      <p:sp>
        <p:nvSpPr>
          <p:cNvPr id="54" name="Espace réservé du contenu 3"/>
          <p:cNvSpPr>
            <a:spLocks noGrp="1"/>
          </p:cNvSpPr>
          <p:nvPr>
            <p:ph idx="1"/>
          </p:nvPr>
        </p:nvSpPr>
        <p:spPr>
          <a:xfrm>
            <a:off x="587375" y="119820"/>
            <a:ext cx="5116513" cy="241300"/>
          </a:xfrm>
        </p:spPr>
        <p:txBody>
          <a:bodyPr/>
          <a:lstStyle/>
          <a:p>
            <a:pPr marL="0" indent="0">
              <a:buNone/>
            </a:pPr>
            <a:r>
              <a:rPr sz="1000" dirty="0">
                <a:solidFill>
                  <a:srgbClr val="FFFFFF"/>
                </a:solidFill>
                <a:latin typeface="Euphemia UCAS"/>
                <a:ea typeface="MS PGothic" pitchFamily="34" charset="-128"/>
              </a:rPr>
              <a:t>EXTRAIT DE REFERENCES</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1108075" y="576263"/>
            <a:ext cx="6499828" cy="685800"/>
          </a:xfrm>
        </p:spPr>
        <p:txBody>
          <a:bodyPr/>
          <a:lstStyle/>
          <a:p>
            <a:r>
              <a:rPr lang="fr-FR" dirty="0" smtClean="0">
                <a:latin typeface="Helvetica" charset="0"/>
                <a:cs typeface="Helvetica" charset="0"/>
              </a:rPr>
              <a:t>ECDYS Consulting : benchmark sur </a:t>
            </a:r>
            <a:r>
              <a:rPr lang="fr-FR" dirty="0" smtClean="0">
                <a:latin typeface="Helvetica" charset="0"/>
                <a:cs typeface="Helvetica" charset="0"/>
              </a:rPr>
              <a:t>le pilotage stratégique des fournisseurs dans </a:t>
            </a:r>
            <a:r>
              <a:rPr lang="fr-FR" dirty="0" smtClean="0">
                <a:latin typeface="Helvetica" charset="0"/>
                <a:cs typeface="Helvetica" charset="0"/>
              </a:rPr>
              <a:t>le secteur aéronautique et défense</a:t>
            </a:r>
          </a:p>
        </p:txBody>
      </p:sp>
      <p:sp>
        <p:nvSpPr>
          <p:cNvPr id="7171" name="Espace réservé du contenu 3"/>
          <p:cNvSpPr>
            <a:spLocks noGrp="1"/>
          </p:cNvSpPr>
          <p:nvPr>
            <p:ph sz="quarter" idx="12"/>
          </p:nvPr>
        </p:nvSpPr>
        <p:spPr>
          <a:xfrm>
            <a:off x="614363" y="111125"/>
            <a:ext cx="5084762" cy="257175"/>
          </a:xfrm>
        </p:spPr>
        <p:txBody>
          <a:bodyPr/>
          <a:lstStyle/>
          <a:p>
            <a:r>
              <a:rPr>
                <a:latin typeface="Helvetica" charset="0"/>
                <a:cs typeface="Helvetica" charset="0"/>
              </a:rPr>
              <a:t>EXTRAIT DE REFERENCES</a:t>
            </a:r>
          </a:p>
        </p:txBody>
      </p:sp>
      <p:sp>
        <p:nvSpPr>
          <p:cNvPr id="7172" name="Espace réservé du numéro de diapositive 4"/>
          <p:cNvSpPr>
            <a:spLocks noGrp="1"/>
          </p:cNvSpPr>
          <p:nvPr>
            <p:ph type="sldNum" sz="quarter" idx="13"/>
          </p:nvPr>
        </p:nvSpPr>
        <p:spPr>
          <a:noFill/>
        </p:spPr>
        <p:txBody>
          <a:bodyPr/>
          <a:lstStyle/>
          <a:p>
            <a:fld id="{1BFE10A4-15A0-4EA2-9B40-14CAB6FC062F}" type="slidenum">
              <a:rPr lang="fr-FR" smtClean="0"/>
              <a:pPr/>
              <a:t>17</a:t>
            </a:fld>
            <a:endParaRPr lang="fr-FR" smtClean="0"/>
          </a:p>
        </p:txBody>
      </p:sp>
      <p:sp>
        <p:nvSpPr>
          <p:cNvPr id="7173" name="Rectangle 4"/>
          <p:cNvSpPr>
            <a:spLocks noChangeArrowheads="1"/>
          </p:cNvSpPr>
          <p:nvPr/>
        </p:nvSpPr>
        <p:spPr bwMode="auto">
          <a:xfrm>
            <a:off x="1076325" y="1371600"/>
            <a:ext cx="4311650" cy="4865688"/>
          </a:xfrm>
          <a:prstGeom prst="rect">
            <a:avLst/>
          </a:prstGeom>
          <a:noFill/>
          <a:ln w="9525">
            <a:noFill/>
            <a:miter lim="800000"/>
            <a:headEnd/>
            <a:tailEnd/>
          </a:ln>
        </p:spPr>
        <p:txBody>
          <a:bodyPr/>
          <a:lstStyle/>
          <a:p>
            <a:pPr marL="185738" indent="-185738" defTabSz="995363" eaLnBrk="0" hangingPunct="0">
              <a:spcBef>
                <a:spcPct val="10000"/>
              </a:spcBef>
              <a:buClr>
                <a:srgbClr val="88827C"/>
              </a:buClr>
              <a:buSzPct val="120000"/>
              <a:buFont typeface="Arial" charset="0"/>
              <a:buNone/>
              <a:tabLst>
                <a:tab pos="185738" algn="l"/>
              </a:tabLst>
            </a:pPr>
            <a:r>
              <a:rPr lang="fr-FR" sz="1000" b="0" dirty="0">
                <a:solidFill>
                  <a:srgbClr val="C00000"/>
                </a:solidFill>
                <a:latin typeface="Helvetica" charset="0"/>
                <a:cs typeface="Helvetica" charset="0"/>
              </a:rPr>
              <a:t>CONTEXTE</a:t>
            </a:r>
          </a:p>
          <a:p>
            <a:pPr marL="185738" indent="-185738" defTabSz="995363" eaLnBrk="0" hangingPunct="0">
              <a:spcBef>
                <a:spcPct val="10000"/>
              </a:spcBef>
              <a:buClr>
                <a:srgbClr val="88827C"/>
              </a:buClr>
              <a:buSzPct val="120000"/>
              <a:buFont typeface="Times" charset="0"/>
              <a:buChar char="•"/>
              <a:tabLst>
                <a:tab pos="185738" algn="l"/>
              </a:tabLst>
            </a:pPr>
            <a:r>
              <a:rPr lang="fr-FR" sz="1000" b="0" dirty="0">
                <a:solidFill>
                  <a:srgbClr val="434241"/>
                </a:solidFill>
                <a:latin typeface="Helvetica" charset="0"/>
                <a:cs typeface="Helvetica" charset="0"/>
              </a:rPr>
              <a:t>ECDYS Consulting intervient auprès d’entreprises du secteur aéronautique et défense</a:t>
            </a:r>
          </a:p>
          <a:p>
            <a:pPr marL="185738" indent="-185738" defTabSz="995363" eaLnBrk="0" hangingPunct="0">
              <a:spcBef>
                <a:spcPct val="10000"/>
              </a:spcBef>
              <a:buClr>
                <a:srgbClr val="88827C"/>
              </a:buClr>
              <a:buSzPct val="120000"/>
              <a:buFont typeface="Times" charset="0"/>
              <a:buChar char="•"/>
              <a:tabLst>
                <a:tab pos="185738" algn="l"/>
              </a:tabLst>
            </a:pPr>
            <a:r>
              <a:rPr lang="fr-FR" sz="1000" b="0" dirty="0">
                <a:solidFill>
                  <a:srgbClr val="434241"/>
                </a:solidFill>
                <a:latin typeface="Helvetica" charset="0"/>
                <a:cs typeface="Helvetica" charset="0"/>
              </a:rPr>
              <a:t>Une préoccupation exprimée par les entreprises de ce secteur est de parvenir à associer les fournisseurs au processus d’innovation jusqu’ici détenu par les bureaux  d’études internes</a:t>
            </a:r>
          </a:p>
          <a:p>
            <a:pPr marL="185738" indent="-185738" defTabSz="995363" eaLnBrk="0" hangingPunct="0">
              <a:spcBef>
                <a:spcPct val="10000"/>
              </a:spcBef>
              <a:buClr>
                <a:srgbClr val="88827C"/>
              </a:buClr>
              <a:buSzPct val="120000"/>
              <a:buFont typeface="Times" charset="0"/>
              <a:buNone/>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88827C"/>
              </a:buClr>
              <a:buSzPct val="120000"/>
              <a:buFont typeface="Times" charset="0"/>
              <a:buNone/>
              <a:tabLst>
                <a:tab pos="185738" algn="l"/>
              </a:tabLst>
            </a:pPr>
            <a:r>
              <a:rPr lang="fr-FR" sz="1000" b="0" dirty="0">
                <a:solidFill>
                  <a:srgbClr val="C00000"/>
                </a:solidFill>
                <a:latin typeface="Helvetica" charset="0"/>
                <a:cs typeface="Helvetica" charset="0"/>
              </a:rPr>
              <a:t> OBJECTIFS</a:t>
            </a:r>
          </a:p>
          <a:p>
            <a:pPr marL="185738" indent="-185738" defTabSz="995363" eaLnBrk="0" hangingPunct="0">
              <a:spcBef>
                <a:spcPct val="10000"/>
              </a:spcBef>
              <a:buClr>
                <a:srgbClr val="4B4A48"/>
              </a:buClr>
              <a:buSzPct val="120000"/>
              <a:buFont typeface="Times" charset="0"/>
              <a:buChar char="•"/>
              <a:tabLst>
                <a:tab pos="185738" algn="l"/>
              </a:tabLst>
            </a:pPr>
            <a:r>
              <a:rPr lang="fr-FR" sz="1000" b="0" dirty="0">
                <a:solidFill>
                  <a:srgbClr val="434241"/>
                </a:solidFill>
                <a:latin typeface="Helvetica" charset="0"/>
                <a:cs typeface="Helvetica" charset="0"/>
              </a:rPr>
              <a:t>Comprendre la maturité des entreprises du secteur aéronautique et défense dans la démarche d’intégration de leurs fournisseurs au processus d’innovation</a:t>
            </a:r>
          </a:p>
          <a:p>
            <a:pPr marL="185738" indent="-185738" defTabSz="995363" eaLnBrk="0" hangingPunct="0">
              <a:spcBef>
                <a:spcPct val="10000"/>
              </a:spcBef>
              <a:buClr>
                <a:srgbClr val="4B4A48"/>
              </a:buClr>
              <a:buSzPct val="120000"/>
              <a:buFont typeface="Times" charset="0"/>
              <a:buChar char="•"/>
              <a:tabLst>
                <a:tab pos="185738" algn="l"/>
              </a:tabLst>
            </a:pPr>
            <a:r>
              <a:rPr lang="fr-FR" sz="1000" b="0" dirty="0">
                <a:solidFill>
                  <a:srgbClr val="434241"/>
                </a:solidFill>
                <a:latin typeface="Helvetica" charset="0"/>
                <a:cs typeface="Helvetica" charset="0"/>
              </a:rPr>
              <a:t>Identifier les bonnes pratiques</a:t>
            </a:r>
          </a:p>
          <a:p>
            <a:pPr marL="185738" indent="-185738" defTabSz="995363" eaLnBrk="0" hangingPunct="0">
              <a:spcBef>
                <a:spcPct val="10000"/>
              </a:spcBef>
              <a:buClr>
                <a:srgbClr val="4B4A48"/>
              </a:buClr>
              <a:buSzPct val="120000"/>
              <a:buFont typeface="Times" charset="0"/>
              <a:buChar char="•"/>
              <a:tabLst>
                <a:tab pos="185738" algn="l"/>
              </a:tabLst>
            </a:pPr>
            <a:r>
              <a:rPr lang="fr-FR" sz="1000" b="0" dirty="0">
                <a:solidFill>
                  <a:srgbClr val="434241"/>
                </a:solidFill>
                <a:latin typeface="Helvetica" charset="0"/>
                <a:cs typeface="Helvetica" charset="0"/>
              </a:rPr>
              <a:t>Organiser une restitution et un échange d’idées lors d’une conférence-débat</a:t>
            </a:r>
          </a:p>
          <a:p>
            <a:pPr marL="185738" indent="-185738" defTabSz="995363" eaLnBrk="0" hangingPunct="0">
              <a:spcBef>
                <a:spcPct val="10000"/>
              </a:spcBef>
              <a:buClr>
                <a:srgbClr val="4B4A48"/>
              </a:buClr>
              <a:buSzPct val="120000"/>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tabLst>
                <a:tab pos="185738" algn="l"/>
              </a:tabLst>
            </a:pPr>
            <a:r>
              <a:rPr lang="fr-FR" sz="1000" b="0" dirty="0">
                <a:solidFill>
                  <a:srgbClr val="C00000"/>
                </a:solidFill>
                <a:latin typeface="Helvetica" charset="0"/>
                <a:cs typeface="Helvetica" charset="0"/>
              </a:rPr>
              <a:t>APPROCHE</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charset="0"/>
                <a:cs typeface="Helvetica" charset="0"/>
              </a:rPr>
              <a:t>Identification des entreprises cibles et fonctions cibles ( Directeurs de Programme, Directeurs Recherche &amp; Technologie, Directeurs des Achats)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charset="0"/>
                <a:cs typeface="Helvetica" charset="0"/>
              </a:rPr>
              <a:t>Recherche de coordonnées et prise de rendez-vous avec les personnes identifiées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charset="0"/>
                <a:cs typeface="Helvetica" charset="0"/>
              </a:rPr>
              <a:t>Construction d’un guide d’entretien</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charset="0"/>
                <a:cs typeface="Helvetica" charset="0"/>
              </a:rPr>
              <a:t>Conduite des entretiens (2 heures)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charset="0"/>
                <a:cs typeface="Helvetica" charset="0"/>
              </a:rPr>
              <a:t>Construction d’un document de synthèse faisant ressortir les bonnes pratiques identifiées</a:t>
            </a:r>
          </a:p>
          <a:p>
            <a:pPr marL="185738" indent="-185738" defTabSz="995363" eaLnBrk="0" hangingPunct="0">
              <a:spcBef>
                <a:spcPct val="10000"/>
              </a:spcBef>
              <a:buClr>
                <a:srgbClr val="4B4A48"/>
              </a:buClr>
              <a:buSzPct val="120000"/>
              <a:buFont typeface="Arial" charset="0"/>
              <a:buChar char="•"/>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Arial" charset="0"/>
              <a:buChar char="•"/>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Arial" charset="0"/>
              <a:buChar char="•"/>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Arial" charset="0"/>
              <a:buChar char="•"/>
              <a:tabLst>
                <a:tab pos="185738" algn="l"/>
              </a:tabLst>
            </a:pPr>
            <a:endParaRPr lang="fr-FR" sz="10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Arial" charset="0"/>
              <a:buChar char="•"/>
              <a:tabLst>
                <a:tab pos="185738" algn="l"/>
              </a:tabLst>
            </a:pPr>
            <a:endParaRPr lang="fr-FR" sz="900" b="0" dirty="0">
              <a:solidFill>
                <a:srgbClr val="434241"/>
              </a:solidFill>
              <a:latin typeface="Helvetica" charset="0"/>
              <a:cs typeface="Helvetica" charset="0"/>
            </a:endParaRPr>
          </a:p>
          <a:p>
            <a:pPr marL="642938" lvl="1" indent="-185738" defTabSz="995363" eaLnBrk="0" hangingPunct="0">
              <a:spcBef>
                <a:spcPct val="10000"/>
              </a:spcBef>
              <a:buClr>
                <a:srgbClr val="4B4A48"/>
              </a:buClr>
              <a:buSzPct val="120000"/>
              <a:buFont typeface="Arial" charset="0"/>
              <a:buChar char="•"/>
              <a:tabLst>
                <a:tab pos="185738" algn="l"/>
              </a:tabLst>
            </a:pPr>
            <a:endParaRPr lang="fr-FR" sz="9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buFont typeface="Times" charset="0"/>
              <a:buChar char="•"/>
              <a:tabLst>
                <a:tab pos="185738" algn="l"/>
              </a:tabLst>
            </a:pPr>
            <a:endParaRPr lang="fr-FR" sz="900" b="0" dirty="0">
              <a:solidFill>
                <a:srgbClr val="434241"/>
              </a:solidFill>
              <a:latin typeface="Helvetica" charset="0"/>
              <a:cs typeface="Helvetica" charset="0"/>
            </a:endParaRPr>
          </a:p>
          <a:p>
            <a:pPr marL="185738" indent="-185738" defTabSz="995363" eaLnBrk="0" hangingPunct="0">
              <a:spcBef>
                <a:spcPct val="10000"/>
              </a:spcBef>
              <a:buClr>
                <a:srgbClr val="4B4A48"/>
              </a:buClr>
              <a:buSzPct val="120000"/>
              <a:tabLst>
                <a:tab pos="185738" algn="l"/>
              </a:tabLst>
            </a:pPr>
            <a:endParaRPr lang="fr-FR" sz="900" b="0" dirty="0">
              <a:solidFill>
                <a:srgbClr val="434241"/>
              </a:solidFill>
              <a:latin typeface="Helvetica" charset="0"/>
              <a:cs typeface="Helvetica" charset="0"/>
            </a:endParaRPr>
          </a:p>
        </p:txBody>
      </p:sp>
      <p:pic>
        <p:nvPicPr>
          <p:cNvPr id="7174" name="Picture 2"/>
          <p:cNvPicPr>
            <a:picLocks noChangeAspect="1" noChangeArrowheads="1"/>
          </p:cNvPicPr>
          <p:nvPr/>
        </p:nvPicPr>
        <p:blipFill>
          <a:blip r:embed="rId3"/>
          <a:srcRect/>
          <a:stretch>
            <a:fillRect/>
          </a:stretch>
        </p:blipFill>
        <p:spPr bwMode="auto">
          <a:xfrm>
            <a:off x="5432425" y="3963988"/>
            <a:ext cx="3330575" cy="2306637"/>
          </a:xfrm>
          <a:prstGeom prst="rect">
            <a:avLst/>
          </a:prstGeom>
          <a:noFill/>
          <a:ln w="9525">
            <a:noFill/>
            <a:miter lim="800000"/>
            <a:headEnd/>
            <a:tailEnd/>
          </a:ln>
        </p:spPr>
      </p:pic>
      <p:pic>
        <p:nvPicPr>
          <p:cNvPr id="7175" name="Picture 3"/>
          <p:cNvPicPr>
            <a:picLocks noChangeAspect="1" noChangeArrowheads="1"/>
          </p:cNvPicPr>
          <p:nvPr/>
        </p:nvPicPr>
        <p:blipFill>
          <a:blip r:embed="rId4"/>
          <a:srcRect/>
          <a:stretch>
            <a:fillRect/>
          </a:stretch>
        </p:blipFill>
        <p:spPr bwMode="auto">
          <a:xfrm>
            <a:off x="5432425" y="1443038"/>
            <a:ext cx="3330575" cy="2305050"/>
          </a:xfrm>
          <a:prstGeom prst="rect">
            <a:avLst/>
          </a:prstGeom>
          <a:noFill/>
          <a:ln w="9525">
            <a:noFill/>
            <a:miter lim="800000"/>
            <a:headEnd/>
            <a:tailEnd/>
          </a:ln>
        </p:spPr>
      </p:pic>
      <p:pic>
        <p:nvPicPr>
          <p:cNvPr id="7176" name="Picture 7"/>
          <p:cNvPicPr>
            <a:picLocks noChangeAspect="1"/>
          </p:cNvPicPr>
          <p:nvPr/>
        </p:nvPicPr>
        <p:blipFill>
          <a:blip r:embed="rId5"/>
          <a:srcRect/>
          <a:stretch>
            <a:fillRect/>
          </a:stretch>
        </p:blipFill>
        <p:spPr bwMode="auto">
          <a:xfrm>
            <a:off x="7842250" y="735013"/>
            <a:ext cx="1006475" cy="398462"/>
          </a:xfrm>
          <a:prstGeom prst="rect">
            <a:avLst/>
          </a:prstGeom>
          <a:noFill/>
          <a:ln w="9525">
            <a:noFill/>
            <a:miter lim="800000"/>
            <a:headEnd/>
            <a:tailEnd/>
          </a:ln>
        </p:spPr>
      </p:pic>
      <p:sp>
        <p:nvSpPr>
          <p:cNvPr id="2" name="Espace réservé du pied de page 1"/>
          <p:cNvSpPr>
            <a:spLocks noGrp="1"/>
          </p:cNvSpPr>
          <p:nvPr>
            <p:ph type="ftr" sz="quarter" idx="14"/>
          </p:nvPr>
        </p:nvSpPr>
        <p:spPr/>
        <p:txBody>
          <a:bodyPr/>
          <a:lstStyle/>
          <a:p>
            <a:pPr>
              <a:defRPr/>
            </a:pPr>
            <a:r>
              <a:rPr lang="en-US" smtClean="0"/>
              <a:t>ECDYS secteur ASD - Présentation du cabinet 22 juin 2011</a:t>
            </a:r>
            <a:endParaRPr lang="fr-FR"/>
          </a:p>
        </p:txBody>
      </p:sp>
    </p:spTree>
    <p:extLst>
      <p:ext uri="{BB962C8B-B14F-4D97-AF65-F5344CB8AC3E}">
        <p14:creationId xmlns:p14="http://schemas.microsoft.com/office/powerpoint/2010/main" val="29881118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Notre mission</a:t>
            </a:r>
            <a:endParaRPr lang="fr-FR" dirty="0"/>
          </a:p>
        </p:txBody>
      </p:sp>
      <p:sp>
        <p:nvSpPr>
          <p:cNvPr id="4" name="Espace réservé du contenu 3"/>
          <p:cNvSpPr>
            <a:spLocks noGrp="1"/>
          </p:cNvSpPr>
          <p:nvPr>
            <p:ph sz="quarter" idx="12"/>
          </p:nvPr>
        </p:nvSpPr>
        <p:spPr/>
        <p:txBody>
          <a:bodyPr/>
          <a:lstStyle/>
          <a:p>
            <a:r>
              <a:rPr lang="fr-FR" dirty="0" smtClean="0"/>
              <a:t>PRESENTATION D’ECDYS</a:t>
            </a:r>
            <a:endParaRPr lang="fr-FR" dirty="0"/>
          </a:p>
        </p:txBody>
      </p:sp>
      <p:sp>
        <p:nvSpPr>
          <p:cNvPr id="5" name="Espace réservé du numéro de diapositive 4"/>
          <p:cNvSpPr>
            <a:spLocks noGrp="1"/>
          </p:cNvSpPr>
          <p:nvPr>
            <p:ph type="sldNum" sz="quarter" idx="13"/>
          </p:nvPr>
        </p:nvSpPr>
        <p:spPr/>
        <p:txBody>
          <a:bodyPr/>
          <a:lstStyle/>
          <a:p>
            <a:pPr>
              <a:defRPr/>
            </a:pPr>
            <a:fld id="{4EE31B99-1400-4A10-9EDE-E3421D805DDA}" type="slidenum">
              <a:rPr lang="fr-FR" smtClean="0"/>
              <a:pPr>
                <a:defRPr/>
              </a:pPr>
              <a:t>2</a:t>
            </a:fld>
            <a:endParaRPr lang="fr-FR" sz="1400" dirty="0"/>
          </a:p>
        </p:txBody>
      </p:sp>
      <p:sp>
        <p:nvSpPr>
          <p:cNvPr id="6" name="Espace réservé du pied de page 5"/>
          <p:cNvSpPr>
            <a:spLocks noGrp="1"/>
          </p:cNvSpPr>
          <p:nvPr>
            <p:ph type="ftr" sz="quarter" idx="14"/>
          </p:nvPr>
        </p:nvSpPr>
        <p:spPr/>
        <p:txBody>
          <a:bodyPr/>
          <a:lstStyle/>
          <a:p>
            <a:pPr>
              <a:defRPr/>
            </a:pPr>
            <a:r>
              <a:rPr lang="fr-FR" smtClean="0"/>
              <a:t>ECDYS secteur ASD - Présentation du cabinet 22 juin 2011</a:t>
            </a:r>
            <a:endParaRPr lang="fr-FR" dirty="0"/>
          </a:p>
        </p:txBody>
      </p:sp>
      <p:sp>
        <p:nvSpPr>
          <p:cNvPr id="7" name="Espace réservé du contenu 1"/>
          <p:cNvSpPr>
            <a:spLocks noGrp="1"/>
          </p:cNvSpPr>
          <p:nvPr>
            <p:ph idx="1"/>
          </p:nvPr>
        </p:nvSpPr>
        <p:spPr>
          <a:xfrm>
            <a:off x="1108076" y="1666705"/>
            <a:ext cx="7688263" cy="4704730"/>
          </a:xfrm>
        </p:spPr>
        <p:txBody>
          <a:bodyPr/>
          <a:lstStyle/>
          <a:p>
            <a:pPr marL="339725" indent="-339725" algn="just">
              <a:spcBef>
                <a:spcPts val="1200"/>
              </a:spcBef>
            </a:pPr>
            <a:r>
              <a:rPr lang="fr-FR" dirty="0" smtClean="0">
                <a:latin typeface="Helvetica" charset="0"/>
              </a:rPr>
              <a:t>ECDYS est une structure de conseil focalisée sur l’amélioration de la performance </a:t>
            </a:r>
            <a:r>
              <a:rPr lang="fr-FR" dirty="0" smtClean="0">
                <a:latin typeface="Helvetica" charset="0"/>
              </a:rPr>
              <a:t>opérationnelle depuis juin 2009. </a:t>
            </a:r>
          </a:p>
          <a:p>
            <a:pPr marL="339725" indent="-339725" algn="just">
              <a:spcBef>
                <a:spcPts val="1200"/>
              </a:spcBef>
            </a:pPr>
            <a:r>
              <a:rPr lang="fr-FR" dirty="0" smtClean="0">
                <a:latin typeface="Helvetica" charset="0"/>
              </a:rPr>
              <a:t>ECDYS </a:t>
            </a:r>
            <a:r>
              <a:rPr lang="fr-FR" dirty="0" smtClean="0">
                <a:latin typeface="Helvetica" charset="0"/>
              </a:rPr>
              <a:t>est riche d’une forte expertise en organisation dans l’industrie et le service, assise sur une base de projets riche dans les domaines suivants :</a:t>
            </a:r>
          </a:p>
          <a:p>
            <a:pPr marL="339725" indent="-339725" algn="just">
              <a:spcBef>
                <a:spcPts val="1200"/>
              </a:spcBef>
            </a:pPr>
            <a:endParaRPr lang="fr-FR" dirty="0" smtClean="0">
              <a:latin typeface="Helvetica" charset="0"/>
            </a:endParaRPr>
          </a:p>
          <a:p>
            <a:pPr marL="339725" indent="-339725" algn="just">
              <a:spcBef>
                <a:spcPts val="1200"/>
              </a:spcBef>
            </a:pPr>
            <a:endParaRPr lang="fr-FR" dirty="0" smtClean="0">
              <a:latin typeface="Helvetica" charset="0"/>
            </a:endParaRPr>
          </a:p>
          <a:p>
            <a:pPr marL="339725" indent="-339725" algn="just">
              <a:spcBef>
                <a:spcPts val="1200"/>
              </a:spcBef>
            </a:pPr>
            <a:endParaRPr lang="fr-FR" dirty="0" smtClean="0">
              <a:latin typeface="Helvetica" charset="0"/>
            </a:endParaRPr>
          </a:p>
          <a:p>
            <a:pPr marL="339725" indent="-339725" algn="just">
              <a:spcBef>
                <a:spcPts val="1200"/>
              </a:spcBef>
              <a:buNone/>
            </a:pPr>
            <a:endParaRPr lang="fr-FR" dirty="0" smtClean="0">
              <a:latin typeface="Helvetica" charset="0"/>
            </a:endParaRPr>
          </a:p>
          <a:p>
            <a:pPr marL="339725" indent="-339725" algn="just">
              <a:spcBef>
                <a:spcPts val="1200"/>
              </a:spcBef>
            </a:pPr>
            <a:endParaRPr lang="fr-FR" dirty="0" smtClean="0">
              <a:latin typeface="Helvetica" charset="0"/>
            </a:endParaRPr>
          </a:p>
          <a:p>
            <a:pPr marL="339725" indent="-339725" algn="just">
              <a:spcBef>
                <a:spcPts val="1200"/>
              </a:spcBef>
            </a:pPr>
            <a:r>
              <a:rPr lang="fr-FR" dirty="0" smtClean="0">
                <a:latin typeface="Helvetica" charset="0"/>
              </a:rPr>
              <a:t>ECDYS </a:t>
            </a:r>
            <a:r>
              <a:rPr lang="fr-FR" dirty="0" smtClean="0">
                <a:latin typeface="Helvetica" charset="0"/>
              </a:rPr>
              <a:t>a pour racine un mot grec ancien </a:t>
            </a:r>
            <a:r>
              <a:rPr lang="fr-FR" dirty="0" err="1" smtClean="0">
                <a:latin typeface="Helvetica" charset="0"/>
              </a:rPr>
              <a:t>ἔκδυσις</a:t>
            </a:r>
            <a:r>
              <a:rPr lang="fr-FR" dirty="0" smtClean="0">
                <a:latin typeface="Helvetica" charset="0"/>
              </a:rPr>
              <a:t> qui signifie la mutation ; sa vocation est de réunir les compétences ciblées pour accompagner la  transformation des entreprises en combinant une double focalisation à la fois sectorielle et thématique</a:t>
            </a:r>
          </a:p>
          <a:p>
            <a:pPr marL="339725" indent="-339725" algn="just">
              <a:spcBef>
                <a:spcPts val="1200"/>
              </a:spcBef>
            </a:pPr>
            <a:r>
              <a:rPr lang="fr-FR" dirty="0" smtClean="0">
                <a:latin typeface="Helvetica" charset="0"/>
              </a:rPr>
              <a:t>Les consultants d’ECDYS sont recrutés sur des critères de compétences métier, qualité relationnelle et esprit d’équipe.</a:t>
            </a:r>
          </a:p>
          <a:p>
            <a:pPr>
              <a:spcBef>
                <a:spcPts val="1200"/>
              </a:spcBef>
            </a:pPr>
            <a:endParaRPr lang="fr-FR" dirty="0"/>
          </a:p>
        </p:txBody>
      </p:sp>
      <p:sp>
        <p:nvSpPr>
          <p:cNvPr id="8" name="Rectangle 5"/>
          <p:cNvSpPr>
            <a:spLocks noChangeArrowheads="1"/>
          </p:cNvSpPr>
          <p:nvPr/>
        </p:nvSpPr>
        <p:spPr bwMode="auto">
          <a:xfrm>
            <a:off x="1183218" y="2887140"/>
            <a:ext cx="4316677" cy="1162050"/>
          </a:xfrm>
          <a:prstGeom prst="rect">
            <a:avLst/>
          </a:prstGeom>
          <a:noFill/>
          <a:ln w="9525">
            <a:noFill/>
            <a:miter lim="800000"/>
            <a:headEnd/>
            <a:tailEnd/>
          </a:ln>
        </p:spPr>
        <p:txBody>
          <a:bodyPr>
            <a:prstTxWarp prst="textNoShape">
              <a:avLst/>
            </a:prstTxWarp>
          </a:bodyPr>
          <a:lstStyle/>
          <a:p>
            <a:pPr marL="531813" lvl="1" indent="-174625" defTabSz="995363">
              <a:spcBef>
                <a:spcPct val="20000"/>
              </a:spcBef>
              <a:buClr>
                <a:srgbClr val="969696"/>
              </a:buClr>
              <a:buSzPct val="120000"/>
              <a:buFont typeface="Euphemia UCAS" charset="0"/>
              <a:buChar char="•"/>
              <a:tabLst>
                <a:tab pos="177800" algn="l"/>
              </a:tabLst>
            </a:pPr>
            <a:r>
              <a:rPr lang="fr-FR" sz="1300" b="0" dirty="0">
                <a:latin typeface="Helvetica" charset="0"/>
              </a:rPr>
              <a:t>Organisation,</a:t>
            </a:r>
          </a:p>
          <a:p>
            <a:pPr marL="531813" lvl="1" indent="-174625" defTabSz="995363">
              <a:spcBef>
                <a:spcPct val="20000"/>
              </a:spcBef>
              <a:buClr>
                <a:srgbClr val="969696"/>
              </a:buClr>
              <a:buSzPct val="120000"/>
              <a:buFont typeface="Euphemia UCAS" charset="0"/>
              <a:buChar char="•"/>
              <a:tabLst>
                <a:tab pos="177800" algn="l"/>
              </a:tabLst>
            </a:pPr>
            <a:r>
              <a:rPr lang="fr-FR" sz="1300" b="0" dirty="0">
                <a:latin typeface="Helvetica" charset="0"/>
              </a:rPr>
              <a:t>Alignement stratégique,</a:t>
            </a:r>
          </a:p>
          <a:p>
            <a:pPr marL="531813" lvl="1" indent="-174625" defTabSz="995363">
              <a:spcBef>
                <a:spcPct val="20000"/>
              </a:spcBef>
              <a:buClr>
                <a:srgbClr val="969696"/>
              </a:buClr>
              <a:buSzPct val="120000"/>
              <a:buFont typeface="Euphemia UCAS" charset="0"/>
              <a:buChar char="•"/>
              <a:tabLst>
                <a:tab pos="177800" algn="l"/>
              </a:tabLst>
            </a:pPr>
            <a:r>
              <a:rPr lang="fr-FR" sz="1300" b="0" dirty="0" err="1">
                <a:latin typeface="Helvetica" charset="0"/>
              </a:rPr>
              <a:t>Balanced</a:t>
            </a:r>
            <a:r>
              <a:rPr lang="fr-FR" sz="1300" b="0" dirty="0">
                <a:latin typeface="Helvetica" charset="0"/>
              </a:rPr>
              <a:t> </a:t>
            </a:r>
            <a:r>
              <a:rPr lang="fr-FR" sz="1300" b="0" dirty="0" err="1">
                <a:latin typeface="Helvetica" charset="0"/>
              </a:rPr>
              <a:t>scorecard</a:t>
            </a:r>
            <a:r>
              <a:rPr lang="fr-FR" sz="1300" b="0" dirty="0">
                <a:latin typeface="Helvetica" charset="0"/>
              </a:rPr>
              <a:t>,</a:t>
            </a:r>
          </a:p>
          <a:p>
            <a:pPr marL="531813" lvl="1" indent="-174625" defTabSz="995363">
              <a:spcBef>
                <a:spcPct val="20000"/>
              </a:spcBef>
              <a:buClr>
                <a:srgbClr val="969696"/>
              </a:buClr>
              <a:buSzPct val="120000"/>
              <a:buFont typeface="Euphemia UCAS" charset="0"/>
              <a:buChar char="•"/>
              <a:tabLst>
                <a:tab pos="177800" algn="l"/>
              </a:tabLst>
            </a:pPr>
            <a:r>
              <a:rPr lang="fr-FR" sz="1300" b="0" dirty="0">
                <a:latin typeface="Helvetica" charset="0"/>
              </a:rPr>
              <a:t>Analyse de la valeur,</a:t>
            </a:r>
          </a:p>
          <a:p>
            <a:pPr marL="531813" lvl="1" indent="-174625" defTabSz="995363">
              <a:spcBef>
                <a:spcPct val="20000"/>
              </a:spcBef>
              <a:buClr>
                <a:srgbClr val="969696"/>
              </a:buClr>
              <a:buSzPct val="120000"/>
              <a:buFont typeface="Euphemia UCAS" charset="0"/>
              <a:buChar char="•"/>
              <a:tabLst>
                <a:tab pos="177800" algn="l"/>
              </a:tabLst>
            </a:pPr>
            <a:r>
              <a:rPr lang="fr-FR" sz="1300" b="0" dirty="0" err="1">
                <a:latin typeface="Helvetica" charset="0"/>
              </a:rPr>
              <a:t>Reengineering</a:t>
            </a:r>
            <a:r>
              <a:rPr lang="fr-FR" sz="1300" b="0" dirty="0">
                <a:latin typeface="Helvetica" charset="0"/>
              </a:rPr>
              <a:t> des processus, </a:t>
            </a:r>
            <a:r>
              <a:rPr lang="fr-FR" sz="1300" b="0" dirty="0" err="1">
                <a:latin typeface="Helvetica" charset="0"/>
              </a:rPr>
              <a:t>LeanI</a:t>
            </a:r>
            <a:endParaRPr lang="fr-FR" sz="1300" b="0" dirty="0">
              <a:latin typeface="Helvetica" charset="0"/>
            </a:endParaRPr>
          </a:p>
          <a:p>
            <a:pPr marL="531813" lvl="1" indent="-174625" defTabSz="995363">
              <a:spcBef>
                <a:spcPct val="20000"/>
              </a:spcBef>
              <a:buClr>
                <a:srgbClr val="969696"/>
              </a:buClr>
              <a:buSzPct val="120000"/>
              <a:buFont typeface="Euphemia UCAS" charset="0"/>
              <a:buChar char="•"/>
              <a:tabLst>
                <a:tab pos="177800" algn="l"/>
              </a:tabLst>
            </a:pPr>
            <a:r>
              <a:rPr lang="fr-FR" sz="1300" b="0" dirty="0">
                <a:latin typeface="Helvetica" charset="0"/>
              </a:rPr>
              <a:t>Développement et Innovation, </a:t>
            </a:r>
          </a:p>
        </p:txBody>
      </p:sp>
      <p:sp>
        <p:nvSpPr>
          <p:cNvPr id="9" name="Rectangle 6"/>
          <p:cNvSpPr>
            <a:spLocks noChangeArrowheads="1"/>
          </p:cNvSpPr>
          <p:nvPr/>
        </p:nvSpPr>
        <p:spPr bwMode="auto">
          <a:xfrm>
            <a:off x="5305560" y="2887140"/>
            <a:ext cx="4316677" cy="1162050"/>
          </a:xfrm>
          <a:prstGeom prst="rect">
            <a:avLst/>
          </a:prstGeom>
          <a:noFill/>
          <a:ln w="9525">
            <a:noFill/>
            <a:miter lim="800000"/>
            <a:headEnd/>
            <a:tailEnd/>
          </a:ln>
        </p:spPr>
        <p:txBody>
          <a:bodyPr>
            <a:prstTxWarp prst="textNoShape">
              <a:avLst/>
            </a:prstTxWarp>
          </a:bodyPr>
          <a:lstStyle/>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 Supply Chain » étendue,</a:t>
            </a:r>
          </a:p>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Plan Industriel et Commercial,</a:t>
            </a:r>
          </a:p>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Optimisation des flux industriels,</a:t>
            </a:r>
          </a:p>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Optimisation du BFR,</a:t>
            </a:r>
          </a:p>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Maintien en Condition Opérationnelle,</a:t>
            </a:r>
          </a:p>
          <a:p>
            <a:pPr marL="531813" lvl="1" indent="-174625" defTabSz="995363">
              <a:spcBef>
                <a:spcPct val="20000"/>
              </a:spcBef>
              <a:buClr>
                <a:srgbClr val="969696"/>
              </a:buClr>
              <a:buSzPct val="120000"/>
              <a:buFont typeface="Euphemia UCAS" charset="0"/>
              <a:buChar char="•"/>
              <a:tabLst>
                <a:tab pos="177800" algn="l"/>
              </a:tabLst>
            </a:pPr>
            <a:r>
              <a:rPr lang="fr-FR" sz="1300" b="0">
                <a:latin typeface="Helvetica" charset="0"/>
              </a:rPr>
              <a:t>Marketing B to B</a:t>
            </a:r>
          </a:p>
          <a:p>
            <a:pPr marL="342900" indent="-342900" defTabSz="995363">
              <a:spcBef>
                <a:spcPct val="20000"/>
              </a:spcBef>
              <a:buClr>
                <a:srgbClr val="969696"/>
              </a:buClr>
              <a:buSzPct val="120000"/>
              <a:buFont typeface="Euphemia UCAS" charset="0"/>
              <a:buChar char="•"/>
              <a:tabLst>
                <a:tab pos="177800" algn="l"/>
              </a:tabLst>
            </a:pPr>
            <a:endParaRPr lang="fr-FR" sz="1300" b="0">
              <a:latin typeface="Helvetica" charset="0"/>
            </a:endParaRPr>
          </a:p>
        </p:txBody>
      </p:sp>
    </p:spTree>
    <p:extLst>
      <p:ext uri="{BB962C8B-B14F-4D97-AF65-F5344CB8AC3E}">
        <p14:creationId xmlns:p14="http://schemas.microsoft.com/office/powerpoint/2010/main" val="41721714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108076" y="1763465"/>
            <a:ext cx="4842781" cy="4458509"/>
          </a:xfrm>
        </p:spPr>
        <p:txBody>
          <a:bodyPr/>
          <a:lstStyle/>
          <a:p>
            <a:pPr>
              <a:spcBef>
                <a:spcPts val="1800"/>
              </a:spcBef>
            </a:pPr>
            <a:r>
              <a:rPr lang="fr-FR" dirty="0"/>
              <a:t>Des consultants qualifiés et expérimentés, avec une double expérience en entreprise et dans le conseil, </a:t>
            </a:r>
            <a:r>
              <a:rPr lang="fr-FR" dirty="0" smtClean="0"/>
              <a:t>     « </a:t>
            </a:r>
            <a:r>
              <a:rPr lang="fr-FR" dirty="0"/>
              <a:t>sur qui on peut compter », « intellectuellement exigeants » et « capables de relever des défis en équipe »</a:t>
            </a:r>
          </a:p>
          <a:p>
            <a:pPr>
              <a:spcBef>
                <a:spcPts val="1800"/>
              </a:spcBef>
            </a:pPr>
            <a:r>
              <a:rPr lang="fr-FR" dirty="0"/>
              <a:t>Une capacité à convaincre et à mobiliser</a:t>
            </a:r>
          </a:p>
          <a:p>
            <a:pPr>
              <a:spcBef>
                <a:spcPts val="1800"/>
              </a:spcBef>
            </a:pPr>
            <a:r>
              <a:rPr lang="fr-FR" dirty="0"/>
              <a:t>Une qualité d’écoute et d’intégration des différentes « facettes » d’une problématique pour délivrer des solutions adaptées</a:t>
            </a:r>
          </a:p>
          <a:p>
            <a:pPr>
              <a:spcBef>
                <a:spcPts val="1800"/>
              </a:spcBef>
            </a:pPr>
            <a:r>
              <a:rPr lang="fr-FR" dirty="0"/>
              <a:t>Des approches « sur mesure », construites à partir de méthodologies et outils éprouvés en matière de </a:t>
            </a:r>
            <a:r>
              <a:rPr lang="fr-FR" dirty="0" err="1"/>
              <a:t>re</a:t>
            </a:r>
            <a:r>
              <a:rPr lang="fr-FR" dirty="0"/>
              <a:t>-engineering des processus, </a:t>
            </a:r>
            <a:r>
              <a:rPr lang="fr-FR" dirty="0" err="1"/>
              <a:t>benchmarking</a:t>
            </a:r>
            <a:r>
              <a:rPr lang="fr-FR" dirty="0"/>
              <a:t>, excellence opérationnelle, gestion de projet et conduite du changement</a:t>
            </a:r>
          </a:p>
          <a:p>
            <a:pPr>
              <a:spcBef>
                <a:spcPts val="1800"/>
              </a:spcBef>
            </a:pPr>
            <a:r>
              <a:rPr lang="fr-FR" dirty="0"/>
              <a:t>Un accompagnement dans la durée jusqu’à obtention des résultats </a:t>
            </a:r>
            <a:r>
              <a:rPr lang="fr-FR" dirty="0" smtClean="0"/>
              <a:t>attendus.</a:t>
            </a:r>
            <a:endParaRPr lang="fr-FR" dirty="0"/>
          </a:p>
        </p:txBody>
      </p:sp>
      <p:sp>
        <p:nvSpPr>
          <p:cNvPr id="3" name="Titre 2"/>
          <p:cNvSpPr>
            <a:spLocks noGrp="1"/>
          </p:cNvSpPr>
          <p:nvPr>
            <p:ph type="title"/>
          </p:nvPr>
        </p:nvSpPr>
        <p:spPr/>
        <p:txBody>
          <a:bodyPr/>
          <a:lstStyle/>
          <a:p>
            <a:r>
              <a:rPr lang="fr-FR" dirty="0"/>
              <a:t>Nos compétences organisationnelles et sectorielles sont au service de la mutation des entreprises</a:t>
            </a:r>
          </a:p>
        </p:txBody>
      </p:sp>
      <p:sp>
        <p:nvSpPr>
          <p:cNvPr id="4" name="Espace réservé du contenu 3"/>
          <p:cNvSpPr>
            <a:spLocks noGrp="1"/>
          </p:cNvSpPr>
          <p:nvPr>
            <p:ph sz="quarter" idx="12"/>
          </p:nvPr>
        </p:nvSpPr>
        <p:spPr>
          <a:xfrm>
            <a:off x="620169" y="107840"/>
            <a:ext cx="8937788" cy="257359"/>
          </a:xfrm>
        </p:spPr>
        <p:txBody>
          <a:bodyPr/>
          <a:lstStyle/>
          <a:p>
            <a:r>
              <a:rPr lang="fr-FR" dirty="0"/>
              <a:t>PRESENTATION </a:t>
            </a:r>
            <a:r>
              <a:rPr lang="fr-FR" dirty="0" smtClean="0"/>
              <a:t>D’ECDYS</a:t>
            </a:r>
            <a:endParaRPr lang="fr-FR" dirty="0"/>
          </a:p>
        </p:txBody>
      </p:sp>
      <p:sp>
        <p:nvSpPr>
          <p:cNvPr id="5" name="Espace réservé du numéro de diapositive 4"/>
          <p:cNvSpPr>
            <a:spLocks noGrp="1"/>
          </p:cNvSpPr>
          <p:nvPr>
            <p:ph type="sldNum" sz="quarter" idx="13"/>
          </p:nvPr>
        </p:nvSpPr>
        <p:spPr/>
        <p:txBody>
          <a:bodyPr/>
          <a:lstStyle/>
          <a:p>
            <a:pPr>
              <a:defRPr/>
            </a:pPr>
            <a:fld id="{4EE31B99-1400-4A10-9EDE-E3421D805DDA}" type="slidenum">
              <a:rPr lang="fr-FR" smtClean="0"/>
              <a:pPr>
                <a:defRPr/>
              </a:pPr>
              <a:t>3</a:t>
            </a:fld>
            <a:endParaRPr lang="fr-FR" sz="1400" dirty="0"/>
          </a:p>
        </p:txBody>
      </p:sp>
      <p:sp>
        <p:nvSpPr>
          <p:cNvPr id="6" name="Espace réservé du pied de page 5"/>
          <p:cNvSpPr>
            <a:spLocks noGrp="1"/>
          </p:cNvSpPr>
          <p:nvPr>
            <p:ph type="ftr" sz="quarter" idx="14"/>
          </p:nvPr>
        </p:nvSpPr>
        <p:spPr/>
        <p:txBody>
          <a:bodyPr/>
          <a:lstStyle/>
          <a:p>
            <a:pPr>
              <a:defRPr/>
            </a:pPr>
            <a:r>
              <a:rPr lang="fr-FR" smtClean="0"/>
              <a:t>ECDYS secteur ASD - Présentation du cabinet 22 juin 2011</a:t>
            </a:r>
            <a:endParaRPr lang="fr-FR" dirty="0"/>
          </a:p>
        </p:txBody>
      </p:sp>
      <p:sp>
        <p:nvSpPr>
          <p:cNvPr id="7" name="Rectangle 6"/>
          <p:cNvSpPr/>
          <p:nvPr/>
        </p:nvSpPr>
        <p:spPr>
          <a:xfrm>
            <a:off x="5988554" y="1775240"/>
            <a:ext cx="2836940" cy="4379791"/>
          </a:xfrm>
          <a:prstGeom prst="rect">
            <a:avLst/>
          </a:prstGeom>
          <a:solidFill>
            <a:srgbClr val="86817C"/>
          </a:solidFill>
        </p:spPr>
        <p:style>
          <a:lnRef idx="1">
            <a:schemeClr val="accent1"/>
          </a:lnRef>
          <a:fillRef idx="3">
            <a:schemeClr val="accent1"/>
          </a:fillRef>
          <a:effectRef idx="2">
            <a:schemeClr val="accent1"/>
          </a:effectRef>
          <a:fontRef idx="minor">
            <a:schemeClr val="lt1"/>
          </a:fontRef>
        </p:style>
        <p:txBody>
          <a:bodyPr wrap="square">
            <a:noAutofit/>
          </a:bodyPr>
          <a:lstStyle/>
          <a:p>
            <a:r>
              <a:rPr lang="en-US" sz="1400" dirty="0" err="1" smtClean="0">
                <a:solidFill>
                  <a:srgbClr val="F5BE54"/>
                </a:solidFill>
                <a:latin typeface="Helvetica"/>
                <a:cs typeface="Helvetica"/>
              </a:rPr>
              <a:t>E</a:t>
            </a:r>
            <a:r>
              <a:rPr lang="en-US" sz="1400" dirty="0" err="1" smtClean="0">
                <a:latin typeface="Helvetica"/>
                <a:cs typeface="Helvetica"/>
              </a:rPr>
              <a:t>couter</a:t>
            </a:r>
            <a:endParaRPr lang="en-US" sz="1400" dirty="0" smtClean="0">
              <a:latin typeface="Helvetica"/>
              <a:cs typeface="Helvetica"/>
            </a:endParaRPr>
          </a:p>
          <a:p>
            <a:pPr marL="90488" indent="-90488">
              <a:buFont typeface="Arial"/>
              <a:buChar char="•"/>
            </a:pPr>
            <a:r>
              <a:rPr lang="fr-FR" sz="1200" b="0" dirty="0">
                <a:latin typeface="Helvetica"/>
                <a:cs typeface="Helvetica"/>
              </a:rPr>
              <a:t>Nous intégrons toutes les dimensions d’une situation.</a:t>
            </a:r>
          </a:p>
          <a:p>
            <a:pPr marL="90488" indent="-90488">
              <a:buFont typeface="Arial"/>
              <a:buChar char="•"/>
            </a:pPr>
            <a:r>
              <a:rPr lang="fr-FR" sz="1200" b="0" dirty="0">
                <a:latin typeface="Helvetica"/>
                <a:cs typeface="Helvetica"/>
              </a:rPr>
              <a:t>Nous veillons à ce que s’expriment tous les talents</a:t>
            </a:r>
            <a:r>
              <a:rPr lang="fr-FR" sz="1200" b="0" dirty="0" smtClean="0">
                <a:latin typeface="Helvetica"/>
                <a:cs typeface="Helvetica"/>
              </a:rPr>
              <a:t>.</a:t>
            </a:r>
            <a:r>
              <a:rPr lang="en-US" sz="1200" b="0" dirty="0" smtClean="0">
                <a:latin typeface="Helvetica"/>
                <a:cs typeface="Helvetica"/>
              </a:rPr>
              <a:t>. </a:t>
            </a:r>
          </a:p>
          <a:p>
            <a:endParaRPr lang="en-US" sz="1200" b="0" dirty="0" smtClean="0">
              <a:latin typeface="Helvetica"/>
              <a:cs typeface="Helvetica"/>
            </a:endParaRPr>
          </a:p>
          <a:p>
            <a:r>
              <a:rPr lang="en-US" sz="1400" dirty="0" err="1" smtClean="0">
                <a:solidFill>
                  <a:srgbClr val="F5BE54"/>
                </a:solidFill>
                <a:latin typeface="Helvetica"/>
                <a:cs typeface="Helvetica"/>
              </a:rPr>
              <a:t>C</a:t>
            </a:r>
            <a:r>
              <a:rPr lang="en-US" sz="1400" dirty="0" err="1" smtClean="0">
                <a:latin typeface="Helvetica"/>
                <a:cs typeface="Helvetica"/>
              </a:rPr>
              <a:t>réer</a:t>
            </a:r>
            <a:endParaRPr lang="en-US" sz="1400" dirty="0" smtClean="0">
              <a:latin typeface="Helvetica"/>
              <a:cs typeface="Helvetica"/>
            </a:endParaRPr>
          </a:p>
          <a:p>
            <a:pPr marL="90488" indent="-90488">
              <a:buFont typeface="Arial"/>
              <a:buChar char="•"/>
            </a:pPr>
            <a:r>
              <a:rPr lang="fr-FR" sz="1200" b="0" dirty="0">
                <a:latin typeface="Helvetica"/>
                <a:cs typeface="Helvetica"/>
              </a:rPr>
              <a:t>Nous donnons vie à vos idées.</a:t>
            </a:r>
          </a:p>
          <a:p>
            <a:pPr marL="90488" indent="-90488">
              <a:buFont typeface="Arial"/>
              <a:buChar char="•"/>
            </a:pPr>
            <a:r>
              <a:rPr lang="fr-FR" sz="1200" b="0" dirty="0">
                <a:latin typeface="Helvetica"/>
                <a:cs typeface="Helvetica"/>
              </a:rPr>
              <a:t>Pour vous, nous concevons une démarche « sur-mesure </a:t>
            </a:r>
            <a:r>
              <a:rPr lang="fr-FR" sz="1200" b="0" dirty="0" smtClean="0">
                <a:latin typeface="Helvetica"/>
                <a:cs typeface="Helvetica"/>
              </a:rPr>
              <a:t>»</a:t>
            </a:r>
          </a:p>
          <a:p>
            <a:pPr marL="90488" indent="-90488">
              <a:buFont typeface="Arial"/>
              <a:buChar char="•"/>
            </a:pPr>
            <a:endParaRPr lang="en-US" sz="1200" b="0" dirty="0" smtClean="0">
              <a:latin typeface="Helvetica"/>
              <a:cs typeface="Helvetica"/>
            </a:endParaRPr>
          </a:p>
          <a:p>
            <a:r>
              <a:rPr lang="en-US" sz="1400" dirty="0" err="1" smtClean="0">
                <a:solidFill>
                  <a:srgbClr val="F5BE54"/>
                </a:solidFill>
                <a:latin typeface="Helvetica"/>
                <a:cs typeface="Helvetica"/>
              </a:rPr>
              <a:t>Dy</a:t>
            </a:r>
            <a:r>
              <a:rPr lang="en-US" sz="1400" dirty="0" err="1" smtClean="0">
                <a:latin typeface="Helvetica"/>
                <a:cs typeface="Helvetica"/>
              </a:rPr>
              <a:t>namiser</a:t>
            </a:r>
            <a:endParaRPr lang="en-US" sz="1400" dirty="0" smtClean="0">
              <a:latin typeface="Helvetica"/>
              <a:cs typeface="Helvetica"/>
            </a:endParaRPr>
          </a:p>
          <a:p>
            <a:pPr marL="90488" indent="-90488">
              <a:buFont typeface="Arial"/>
              <a:buChar char="•"/>
            </a:pPr>
            <a:r>
              <a:rPr lang="fr-FR" sz="1200" b="0" dirty="0">
                <a:latin typeface="Helvetica"/>
                <a:cs typeface="Helvetica"/>
              </a:rPr>
              <a:t>Nous nous intégrons à vos équipes pour accélérer les mutations.</a:t>
            </a:r>
          </a:p>
          <a:p>
            <a:pPr marL="90488" indent="-90488">
              <a:buFont typeface="Arial"/>
              <a:buChar char="•"/>
            </a:pPr>
            <a:r>
              <a:rPr lang="fr-FR" sz="1200" b="0" dirty="0">
                <a:latin typeface="Helvetica"/>
                <a:cs typeface="Helvetica"/>
              </a:rPr>
              <a:t>Nous atteignons ensemble des résultats concrets et pérennes.</a:t>
            </a:r>
          </a:p>
          <a:p>
            <a:endParaRPr lang="en-US" sz="1200" b="0" dirty="0" smtClean="0">
              <a:latin typeface="Helvetica"/>
              <a:cs typeface="Helvetica"/>
            </a:endParaRPr>
          </a:p>
          <a:p>
            <a:r>
              <a:rPr lang="en-US" sz="1400" dirty="0" smtClean="0">
                <a:solidFill>
                  <a:srgbClr val="F5BE54"/>
                </a:solidFill>
                <a:latin typeface="Helvetica"/>
                <a:cs typeface="Helvetica"/>
              </a:rPr>
              <a:t>S</a:t>
            </a:r>
            <a:r>
              <a:rPr lang="en-US" sz="1400" dirty="0" smtClean="0">
                <a:latin typeface="Helvetica"/>
                <a:cs typeface="Helvetica"/>
              </a:rPr>
              <a:t>implifier</a:t>
            </a:r>
          </a:p>
          <a:p>
            <a:pPr marL="90488" indent="-90488">
              <a:buFont typeface="Arial"/>
              <a:buChar char="•"/>
            </a:pPr>
            <a:r>
              <a:rPr lang="fr-FR" sz="1200" b="0" dirty="0">
                <a:latin typeface="Helvetica"/>
                <a:cs typeface="Helvetica"/>
              </a:rPr>
              <a:t>De la vision aux résultats, avec vous, nous tenons le cap.</a:t>
            </a:r>
          </a:p>
          <a:p>
            <a:pPr marL="90488" indent="-90488">
              <a:buFont typeface="Arial"/>
              <a:buChar char="•"/>
            </a:pPr>
            <a:r>
              <a:rPr lang="fr-FR" sz="1200" b="0" dirty="0">
                <a:latin typeface="Helvetica"/>
                <a:cs typeface="Helvetica"/>
              </a:rPr>
              <a:t>Nous avons le souci de la simplicité et de l’efficacité.</a:t>
            </a:r>
          </a:p>
        </p:txBody>
      </p:sp>
    </p:spTree>
    <p:extLst>
      <p:ext uri="{BB962C8B-B14F-4D97-AF65-F5344CB8AC3E}">
        <p14:creationId xmlns:p14="http://schemas.microsoft.com/office/powerpoint/2010/main" val="6290951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Nos </a:t>
            </a:r>
            <a:r>
              <a:rPr lang="fr-FR" dirty="0" smtClean="0"/>
              <a:t>deux offres thématiques s’adressent à des secteurs ciblés</a:t>
            </a:r>
            <a:endParaRPr lang="fr-FR" dirty="0"/>
          </a:p>
        </p:txBody>
      </p:sp>
      <p:sp>
        <p:nvSpPr>
          <p:cNvPr id="4" name="Espace réservé du contenu 3"/>
          <p:cNvSpPr>
            <a:spLocks noGrp="1"/>
          </p:cNvSpPr>
          <p:nvPr>
            <p:ph sz="quarter" idx="12"/>
          </p:nvPr>
        </p:nvSpPr>
        <p:spPr>
          <a:xfrm>
            <a:off x="620169" y="107840"/>
            <a:ext cx="8937788" cy="257359"/>
          </a:xfrm>
        </p:spPr>
        <p:txBody>
          <a:bodyPr/>
          <a:lstStyle/>
          <a:p>
            <a:r>
              <a:rPr lang="fr-FR" dirty="0"/>
              <a:t>PRESENTATION </a:t>
            </a:r>
            <a:r>
              <a:rPr lang="fr-FR" dirty="0" smtClean="0"/>
              <a:t>D’ECDYS</a:t>
            </a:r>
            <a:endParaRPr lang="fr-FR" dirty="0"/>
          </a:p>
        </p:txBody>
      </p:sp>
      <p:sp>
        <p:nvSpPr>
          <p:cNvPr id="5" name="Espace réservé du numéro de diapositive 4"/>
          <p:cNvSpPr>
            <a:spLocks noGrp="1"/>
          </p:cNvSpPr>
          <p:nvPr>
            <p:ph type="sldNum" sz="quarter" idx="13"/>
          </p:nvPr>
        </p:nvSpPr>
        <p:spPr/>
        <p:txBody>
          <a:bodyPr/>
          <a:lstStyle/>
          <a:p>
            <a:pPr>
              <a:defRPr/>
            </a:pPr>
            <a:fld id="{4EE31B99-1400-4A10-9EDE-E3421D805DDA}" type="slidenum">
              <a:rPr lang="fr-FR" smtClean="0"/>
              <a:pPr>
                <a:defRPr/>
              </a:pPr>
              <a:t>4</a:t>
            </a:fld>
            <a:endParaRPr lang="fr-FR" sz="1400" dirty="0"/>
          </a:p>
        </p:txBody>
      </p:sp>
      <p:sp>
        <p:nvSpPr>
          <p:cNvPr id="6" name="Espace réservé du pied de page 5"/>
          <p:cNvSpPr>
            <a:spLocks noGrp="1"/>
          </p:cNvSpPr>
          <p:nvPr>
            <p:ph type="ftr" sz="quarter" idx="14"/>
          </p:nvPr>
        </p:nvSpPr>
        <p:spPr/>
        <p:txBody>
          <a:bodyPr/>
          <a:lstStyle/>
          <a:p>
            <a:pPr>
              <a:defRPr/>
            </a:pPr>
            <a:r>
              <a:rPr lang="fr-FR" smtClean="0"/>
              <a:t>ECDYS secteur ASD - Présentation du cabinet 22 juin 2011</a:t>
            </a:r>
            <a:endParaRPr lang="fr-FR" dirty="0"/>
          </a:p>
        </p:txBody>
      </p:sp>
      <p:sp>
        <p:nvSpPr>
          <p:cNvPr id="11" name="AutoShape 13"/>
          <p:cNvSpPr>
            <a:spLocks noChangeArrowheads="1"/>
          </p:cNvSpPr>
          <p:nvPr/>
        </p:nvSpPr>
        <p:spPr bwMode="auto">
          <a:xfrm>
            <a:off x="1911057" y="1578125"/>
            <a:ext cx="6966857" cy="647700"/>
          </a:xfrm>
          <a:prstGeom prst="roundRect">
            <a:avLst>
              <a:gd name="adj" fmla="val 16667"/>
            </a:avLst>
          </a:prstGeom>
          <a:noFill/>
          <a:ln w="9525">
            <a:noFill/>
            <a:round/>
            <a:headEnd/>
            <a:tailEnd/>
          </a:ln>
          <a:effectLst/>
        </p:spPr>
        <p:txBody>
          <a:bodyPr anchor="ctr">
            <a:prstTxWarp prst="textNoShape">
              <a:avLst/>
            </a:prstTxWarp>
          </a:bodyPr>
          <a:lstStyle/>
          <a:p>
            <a:pPr algn="ctr"/>
            <a:r>
              <a:rPr lang="fr-FR" sz="1400" b="0" i="1" dirty="0" smtClean="0"/>
              <a:t>Des </a:t>
            </a:r>
            <a:r>
              <a:rPr lang="fr-FR" sz="1400" b="0" i="1" dirty="0"/>
              <a:t>secteurs d’intervention notamment caractérisés par un </a:t>
            </a:r>
            <a:r>
              <a:rPr lang="fr-FR" sz="1400" i="1" dirty="0"/>
              <a:t>haut niveau de technologie et d’innovation</a:t>
            </a:r>
            <a:r>
              <a:rPr lang="fr-FR" sz="1400" b="0" i="1" dirty="0"/>
              <a:t>, et structurés par des </a:t>
            </a:r>
            <a:r>
              <a:rPr lang="fr-FR" sz="1400" i="1" dirty="0"/>
              <a:t>coopérations complexes </a:t>
            </a:r>
            <a:r>
              <a:rPr lang="fr-FR" sz="1400" b="0" i="1" dirty="0"/>
              <a:t>dans un contexte de </a:t>
            </a:r>
            <a:r>
              <a:rPr lang="fr-FR" sz="1400" i="1" dirty="0"/>
              <a:t>forte pression internationale</a:t>
            </a:r>
          </a:p>
        </p:txBody>
      </p:sp>
      <p:sp>
        <p:nvSpPr>
          <p:cNvPr id="14" name="AutoShape 16"/>
          <p:cNvSpPr>
            <a:spLocks noChangeArrowheads="1"/>
          </p:cNvSpPr>
          <p:nvPr/>
        </p:nvSpPr>
        <p:spPr bwMode="auto">
          <a:xfrm>
            <a:off x="628959" y="3545194"/>
            <a:ext cx="2031992" cy="1079500"/>
          </a:xfrm>
          <a:prstGeom prst="roundRect">
            <a:avLst>
              <a:gd name="adj" fmla="val 16667"/>
            </a:avLst>
          </a:prstGeom>
          <a:noFill/>
          <a:ln w="9525">
            <a:noFill/>
            <a:round/>
            <a:headEnd/>
            <a:tailEnd/>
          </a:ln>
          <a:effectLst/>
        </p:spPr>
        <p:txBody>
          <a:bodyPr anchor="ctr">
            <a:prstTxWarp prst="textNoShape">
              <a:avLst/>
            </a:prstTxWarp>
          </a:bodyPr>
          <a:lstStyle/>
          <a:p>
            <a:pPr algn="ctr"/>
            <a:r>
              <a:rPr lang="fr-FR" sz="1400" i="1" dirty="0"/>
              <a:t> </a:t>
            </a:r>
            <a:r>
              <a:rPr lang="fr-FR" sz="1400" i="1" dirty="0" smtClean="0"/>
              <a:t>2 spécialités thématiques d’accompagnement</a:t>
            </a:r>
          </a:p>
        </p:txBody>
      </p:sp>
      <p:sp>
        <p:nvSpPr>
          <p:cNvPr id="7" name="AutoShape 12"/>
          <p:cNvSpPr>
            <a:spLocks noChangeArrowheads="1"/>
          </p:cNvSpPr>
          <p:nvPr/>
        </p:nvSpPr>
        <p:spPr bwMode="auto">
          <a:xfrm>
            <a:off x="4787833" y="2536156"/>
            <a:ext cx="1888742" cy="3373437"/>
          </a:xfrm>
          <a:prstGeom prst="downArrow">
            <a:avLst>
              <a:gd name="adj1" fmla="val 73582"/>
              <a:gd name="adj2" fmla="val 31182"/>
            </a:avLst>
          </a:prstGeom>
          <a:solidFill>
            <a:srgbClr val="F2F2F2"/>
          </a:solidFill>
          <a:ln w="9525">
            <a:noFill/>
            <a:miter lim="800000"/>
            <a:headEnd/>
            <a:tailEnd/>
          </a:ln>
          <a:effectLst/>
          <a:scene3d>
            <a:camera prst="orthographicFront"/>
            <a:lightRig rig="threePt" dir="t"/>
          </a:scene3d>
          <a:sp3d>
            <a:bevelT w="165100" h="165100"/>
            <a:bevelB w="165100" h="165100"/>
          </a:sp3d>
        </p:spPr>
        <p:txBody>
          <a:bodyPr wrap="none" anchor="ctr">
            <a:prstTxWarp prst="textNoShape">
              <a:avLst/>
            </a:prstTxWarp>
          </a:bodyPr>
          <a:lstStyle/>
          <a:p>
            <a:endParaRPr lang="fr-FR"/>
          </a:p>
        </p:txBody>
      </p:sp>
      <p:sp>
        <p:nvSpPr>
          <p:cNvPr id="12" name="Text Box 14"/>
          <p:cNvSpPr txBox="1">
            <a:spLocks noChangeArrowheads="1"/>
          </p:cNvSpPr>
          <p:nvPr/>
        </p:nvSpPr>
        <p:spPr bwMode="auto">
          <a:xfrm>
            <a:off x="5036481" y="2659526"/>
            <a:ext cx="1394793" cy="646331"/>
          </a:xfrm>
          <a:prstGeom prst="rect">
            <a:avLst/>
          </a:prstGeom>
          <a:noFill/>
          <a:ln w="9525">
            <a:noFill/>
            <a:miter lim="800000"/>
            <a:headEnd/>
            <a:tailEnd/>
          </a:ln>
          <a:effectLst/>
        </p:spPr>
        <p:txBody>
          <a:bodyPr wrap="square">
            <a:prstTxWarp prst="textNoShape">
              <a:avLst/>
            </a:prstTxWarp>
            <a:spAutoFit/>
          </a:bodyPr>
          <a:lstStyle/>
          <a:p>
            <a:pPr algn="ctr"/>
            <a:r>
              <a:rPr lang="fr-FR" sz="1200" dirty="0" smtClean="0">
                <a:solidFill>
                  <a:srgbClr val="4B4A48"/>
                </a:solidFill>
              </a:rPr>
              <a:t>Médicament et technologies </a:t>
            </a:r>
            <a:r>
              <a:rPr lang="fr-FR" sz="1200" dirty="0">
                <a:solidFill>
                  <a:srgbClr val="4B4A48"/>
                </a:solidFill>
              </a:rPr>
              <a:t>médicales</a:t>
            </a:r>
          </a:p>
        </p:txBody>
      </p:sp>
      <p:sp>
        <p:nvSpPr>
          <p:cNvPr id="15" name="AutoShape 12"/>
          <p:cNvSpPr>
            <a:spLocks noChangeArrowheads="1"/>
          </p:cNvSpPr>
          <p:nvPr/>
        </p:nvSpPr>
        <p:spPr bwMode="auto">
          <a:xfrm>
            <a:off x="2867451" y="2531319"/>
            <a:ext cx="1888742" cy="3373437"/>
          </a:xfrm>
          <a:prstGeom prst="downArrow">
            <a:avLst>
              <a:gd name="adj1" fmla="val 73582"/>
              <a:gd name="adj2" fmla="val 31182"/>
            </a:avLst>
          </a:prstGeom>
          <a:solidFill>
            <a:srgbClr val="DF6720"/>
          </a:solidFill>
          <a:ln w="9525">
            <a:noFill/>
            <a:miter lim="800000"/>
            <a:headEnd/>
            <a:tailEnd/>
          </a:ln>
          <a:effectLst/>
          <a:scene3d>
            <a:camera prst="orthographicFront"/>
            <a:lightRig rig="threePt" dir="t"/>
          </a:scene3d>
          <a:sp3d>
            <a:bevelT w="165100" h="165100"/>
            <a:bevelB w="165100" h="165100"/>
          </a:sp3d>
        </p:spPr>
        <p:txBody>
          <a:bodyPr wrap="none" anchor="ctr">
            <a:prstTxWarp prst="textNoShape">
              <a:avLst/>
            </a:prstTxWarp>
          </a:bodyPr>
          <a:lstStyle/>
          <a:p>
            <a:endParaRPr lang="fr-FR"/>
          </a:p>
        </p:txBody>
      </p:sp>
      <p:sp>
        <p:nvSpPr>
          <p:cNvPr id="13" name="Text Box 15"/>
          <p:cNvSpPr txBox="1">
            <a:spLocks noChangeArrowheads="1"/>
          </p:cNvSpPr>
          <p:nvPr/>
        </p:nvSpPr>
        <p:spPr bwMode="auto">
          <a:xfrm>
            <a:off x="3130927" y="2675175"/>
            <a:ext cx="1377491" cy="646331"/>
          </a:xfrm>
          <a:prstGeom prst="rect">
            <a:avLst/>
          </a:prstGeom>
          <a:noFill/>
          <a:ln w="9525">
            <a:noFill/>
            <a:miter lim="800000"/>
            <a:headEnd/>
            <a:tailEnd/>
          </a:ln>
          <a:effectLst/>
        </p:spPr>
        <p:txBody>
          <a:bodyPr wrap="square">
            <a:prstTxWarp prst="textNoShape">
              <a:avLst/>
            </a:prstTxWarp>
            <a:spAutoFit/>
          </a:bodyPr>
          <a:lstStyle/>
          <a:p>
            <a:pPr algn="ctr"/>
            <a:r>
              <a:rPr lang="fr-FR" sz="1200" dirty="0" smtClean="0">
                <a:solidFill>
                  <a:schemeClr val="bg1"/>
                </a:solidFill>
              </a:rPr>
              <a:t>Aéronautique</a:t>
            </a:r>
            <a:r>
              <a:rPr lang="fr-FR" sz="1200" dirty="0">
                <a:solidFill>
                  <a:schemeClr val="bg1"/>
                </a:solidFill>
              </a:rPr>
              <a:t>, Espace et Défense</a:t>
            </a:r>
          </a:p>
        </p:txBody>
      </p:sp>
      <p:sp>
        <p:nvSpPr>
          <p:cNvPr id="17" name="AutoShape 12"/>
          <p:cNvSpPr>
            <a:spLocks noChangeArrowheads="1"/>
          </p:cNvSpPr>
          <p:nvPr/>
        </p:nvSpPr>
        <p:spPr bwMode="auto">
          <a:xfrm>
            <a:off x="6694042" y="2531319"/>
            <a:ext cx="1888742" cy="3373437"/>
          </a:xfrm>
          <a:prstGeom prst="downArrow">
            <a:avLst>
              <a:gd name="adj1" fmla="val 73582"/>
              <a:gd name="adj2" fmla="val 31182"/>
            </a:avLst>
          </a:prstGeom>
          <a:solidFill>
            <a:srgbClr val="F2F2F2"/>
          </a:solidFill>
          <a:ln w="9525">
            <a:noFill/>
            <a:miter lim="800000"/>
            <a:headEnd/>
            <a:tailEnd/>
          </a:ln>
          <a:effectLst/>
          <a:scene3d>
            <a:camera prst="orthographicFront"/>
            <a:lightRig rig="threePt" dir="t"/>
          </a:scene3d>
          <a:sp3d>
            <a:bevelT w="165100" h="165100"/>
            <a:bevelB w="165100" h="165100"/>
          </a:sp3d>
        </p:spPr>
        <p:txBody>
          <a:bodyPr wrap="none" anchor="ctr">
            <a:prstTxWarp prst="textNoShape">
              <a:avLst/>
            </a:prstTxWarp>
          </a:bodyPr>
          <a:lstStyle/>
          <a:p>
            <a:endParaRPr lang="fr-FR"/>
          </a:p>
        </p:txBody>
      </p:sp>
      <p:sp>
        <p:nvSpPr>
          <p:cNvPr id="18" name="Text Box 14"/>
          <p:cNvSpPr txBox="1">
            <a:spLocks noChangeArrowheads="1"/>
          </p:cNvSpPr>
          <p:nvPr/>
        </p:nvSpPr>
        <p:spPr bwMode="auto">
          <a:xfrm>
            <a:off x="6942690" y="2666784"/>
            <a:ext cx="1394793" cy="276999"/>
          </a:xfrm>
          <a:prstGeom prst="rect">
            <a:avLst/>
          </a:prstGeom>
          <a:noFill/>
          <a:ln w="9525">
            <a:noFill/>
            <a:miter lim="800000"/>
            <a:headEnd/>
            <a:tailEnd/>
          </a:ln>
          <a:effectLst/>
        </p:spPr>
        <p:txBody>
          <a:bodyPr wrap="square">
            <a:prstTxWarp prst="textNoShape">
              <a:avLst/>
            </a:prstTxWarp>
            <a:spAutoFit/>
          </a:bodyPr>
          <a:lstStyle/>
          <a:p>
            <a:pPr algn="ctr"/>
            <a:r>
              <a:rPr lang="fr-FR" sz="1200" dirty="0" smtClean="0">
                <a:solidFill>
                  <a:srgbClr val="4B4A48"/>
                </a:solidFill>
              </a:rPr>
              <a:t>Energie</a:t>
            </a:r>
            <a:endParaRPr lang="fr-FR" sz="1200" dirty="0">
              <a:solidFill>
                <a:srgbClr val="4B4A48"/>
              </a:solidFill>
            </a:endParaRPr>
          </a:p>
        </p:txBody>
      </p:sp>
      <p:sp>
        <p:nvSpPr>
          <p:cNvPr id="9" name="AutoShape 8"/>
          <p:cNvSpPr>
            <a:spLocks noChangeArrowheads="1"/>
          </p:cNvSpPr>
          <p:nvPr/>
        </p:nvSpPr>
        <p:spPr bwMode="auto">
          <a:xfrm rot="16200000">
            <a:off x="5460943" y="511985"/>
            <a:ext cx="862012" cy="6213830"/>
          </a:xfrm>
          <a:prstGeom prst="downArrow">
            <a:avLst>
              <a:gd name="adj1" fmla="val 50296"/>
              <a:gd name="adj2" fmla="val 48070"/>
            </a:avLst>
          </a:prstGeom>
          <a:solidFill>
            <a:srgbClr val="4B4A48">
              <a:alpha val="50000"/>
            </a:srgbClr>
          </a:solidFill>
          <a:ln w="9525">
            <a:noFill/>
            <a:miter lim="800000"/>
            <a:headEnd/>
            <a:tailEnd/>
          </a:ln>
          <a:effectLst>
            <a:glow rad="266700">
              <a:schemeClr val="accent2">
                <a:lumMod val="20000"/>
                <a:lumOff val="80000"/>
                <a:alpha val="75000"/>
              </a:schemeClr>
            </a:glow>
          </a:effectLst>
        </p:spPr>
        <p:txBody>
          <a:bodyPr vert="eaVert" wrap="none" anchor="ctr">
            <a:prstTxWarp prst="textNoShape">
              <a:avLst/>
            </a:prstTxWarp>
          </a:bodyPr>
          <a:lstStyle/>
          <a:p>
            <a:pPr algn="ctr"/>
            <a:r>
              <a:rPr lang="fr-FR" sz="1600">
                <a:solidFill>
                  <a:schemeClr val="bg1"/>
                </a:solidFill>
              </a:rPr>
              <a:t>La Supply Chain étendue</a:t>
            </a:r>
          </a:p>
        </p:txBody>
      </p:sp>
      <p:sp>
        <p:nvSpPr>
          <p:cNvPr id="10" name="AutoShape 10"/>
          <p:cNvSpPr>
            <a:spLocks noChangeArrowheads="1"/>
          </p:cNvSpPr>
          <p:nvPr/>
        </p:nvSpPr>
        <p:spPr bwMode="auto">
          <a:xfrm rot="16200000">
            <a:off x="5460946" y="1471668"/>
            <a:ext cx="862013" cy="6213830"/>
          </a:xfrm>
          <a:prstGeom prst="downArrow">
            <a:avLst>
              <a:gd name="adj1" fmla="val 50296"/>
              <a:gd name="adj2" fmla="val 48070"/>
            </a:avLst>
          </a:prstGeom>
          <a:solidFill>
            <a:srgbClr val="4B4A48">
              <a:alpha val="50000"/>
            </a:srgbClr>
          </a:solidFill>
          <a:ln w="9525">
            <a:noFill/>
            <a:miter lim="800000"/>
            <a:headEnd/>
            <a:tailEnd/>
          </a:ln>
          <a:effectLst>
            <a:glow rad="266700">
              <a:schemeClr val="accent2">
                <a:lumMod val="20000"/>
                <a:lumOff val="80000"/>
                <a:alpha val="75000"/>
              </a:schemeClr>
            </a:glow>
          </a:effectLst>
        </p:spPr>
        <p:txBody>
          <a:bodyPr vert="eaVert" wrap="none" anchor="ctr">
            <a:prstTxWarp prst="textNoShape">
              <a:avLst/>
            </a:prstTxWarp>
          </a:bodyPr>
          <a:lstStyle/>
          <a:p>
            <a:pPr algn="ctr"/>
            <a:r>
              <a:rPr lang="fr-FR" sz="1600" dirty="0" smtClean="0">
                <a:solidFill>
                  <a:schemeClr val="bg1"/>
                </a:solidFill>
              </a:rPr>
              <a:t>Le management de l’innovation</a:t>
            </a:r>
            <a:endParaRPr lang="fr-FR" sz="1600" dirty="0">
              <a:solidFill>
                <a:schemeClr val="bg1"/>
              </a:solidFill>
            </a:endParaRPr>
          </a:p>
        </p:txBody>
      </p:sp>
    </p:spTree>
    <p:extLst>
      <p:ext uri="{BB962C8B-B14F-4D97-AF65-F5344CB8AC3E}">
        <p14:creationId xmlns:p14="http://schemas.microsoft.com/office/powerpoint/2010/main" val="22012204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Nous aidons industriels et prestataires à mettre en œuvre un management intégré de leurs coopérations</a:t>
            </a:r>
            <a:endParaRPr lang="fr-FR" dirty="0"/>
          </a:p>
        </p:txBody>
      </p:sp>
      <p:sp>
        <p:nvSpPr>
          <p:cNvPr id="4" name="Espace réservé du contenu 3"/>
          <p:cNvSpPr>
            <a:spLocks noGrp="1"/>
          </p:cNvSpPr>
          <p:nvPr>
            <p:ph sz="quarter" idx="12"/>
          </p:nvPr>
        </p:nvSpPr>
        <p:spPr>
          <a:xfrm>
            <a:off x="620169" y="107840"/>
            <a:ext cx="8937788" cy="257359"/>
          </a:xfrm>
        </p:spPr>
        <p:txBody>
          <a:bodyPr/>
          <a:lstStyle/>
          <a:p>
            <a:r>
              <a:rPr lang="fr-FR" dirty="0"/>
              <a:t>PRESENTATION </a:t>
            </a:r>
            <a:r>
              <a:rPr lang="fr-FR" dirty="0" smtClean="0"/>
              <a:t>D’ECDYS</a:t>
            </a:r>
            <a:endParaRPr lang="fr-FR" dirty="0"/>
          </a:p>
        </p:txBody>
      </p:sp>
      <p:sp>
        <p:nvSpPr>
          <p:cNvPr id="5" name="Espace réservé du numéro de diapositive 4"/>
          <p:cNvSpPr>
            <a:spLocks noGrp="1"/>
          </p:cNvSpPr>
          <p:nvPr>
            <p:ph type="sldNum" sz="quarter" idx="13"/>
          </p:nvPr>
        </p:nvSpPr>
        <p:spPr/>
        <p:txBody>
          <a:bodyPr/>
          <a:lstStyle/>
          <a:p>
            <a:pPr>
              <a:defRPr/>
            </a:pPr>
            <a:fld id="{4EE31B99-1400-4A10-9EDE-E3421D805DDA}" type="slidenum">
              <a:rPr lang="fr-FR" smtClean="0"/>
              <a:pPr>
                <a:defRPr/>
              </a:pPr>
              <a:t>5</a:t>
            </a:fld>
            <a:endParaRPr lang="fr-FR" sz="1400" dirty="0"/>
          </a:p>
        </p:txBody>
      </p:sp>
      <p:sp>
        <p:nvSpPr>
          <p:cNvPr id="6" name="Espace réservé du pied de page 5"/>
          <p:cNvSpPr>
            <a:spLocks noGrp="1"/>
          </p:cNvSpPr>
          <p:nvPr>
            <p:ph type="ftr" sz="quarter" idx="14"/>
          </p:nvPr>
        </p:nvSpPr>
        <p:spPr/>
        <p:txBody>
          <a:bodyPr/>
          <a:lstStyle/>
          <a:p>
            <a:pPr>
              <a:defRPr/>
            </a:pPr>
            <a:r>
              <a:rPr lang="fr-FR" smtClean="0"/>
              <a:t>ECDYS secteur ASD - Présentation du cabinet 22 juin 2011</a:t>
            </a:r>
            <a:endParaRPr lang="fr-FR" dirty="0"/>
          </a:p>
        </p:txBody>
      </p:sp>
      <p:grpSp>
        <p:nvGrpSpPr>
          <p:cNvPr id="2" name="Grouper 1"/>
          <p:cNvGrpSpPr/>
          <p:nvPr/>
        </p:nvGrpSpPr>
        <p:grpSpPr>
          <a:xfrm>
            <a:off x="1028092" y="1584473"/>
            <a:ext cx="7982855" cy="4337123"/>
            <a:chOff x="1028092" y="1959435"/>
            <a:chExt cx="7982855" cy="3817021"/>
          </a:xfrm>
        </p:grpSpPr>
        <p:sp>
          <p:nvSpPr>
            <p:cNvPr id="25" name="Ellipse 24"/>
            <p:cNvSpPr/>
            <p:nvPr/>
          </p:nvSpPr>
          <p:spPr bwMode="auto">
            <a:xfrm>
              <a:off x="1028092" y="1988465"/>
              <a:ext cx="996647" cy="3466496"/>
            </a:xfrm>
            <a:prstGeom prst="ellipse">
              <a:avLst/>
            </a:prstGeom>
            <a:solidFill>
              <a:schemeClr val="bg1">
                <a:lumMod val="75000"/>
              </a:schemeClr>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cene3d>
              <a:camera prst="orthographicFront"/>
              <a:lightRig rig="threePt" dir="t"/>
            </a:scene3d>
            <a:sp3d>
              <a:bevelT/>
            </a:sp3d>
          </p:spPr>
          <p:txBody>
            <a:bodyPr vert="vert270" wrap="square" lIns="36000" tIns="36000" rIns="3600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dirty="0" smtClean="0">
                  <a:ln>
                    <a:noFill/>
                  </a:ln>
                  <a:effectLst/>
                  <a:latin typeface="Helvetica"/>
                  <a:cs typeface="Helvetica"/>
                </a:rPr>
                <a:t>Industriels</a:t>
              </a:r>
            </a:p>
          </p:txBody>
        </p:sp>
        <p:sp>
          <p:nvSpPr>
            <p:cNvPr id="26" name="Ellipse 25"/>
            <p:cNvSpPr/>
            <p:nvPr/>
          </p:nvSpPr>
          <p:spPr bwMode="auto">
            <a:xfrm>
              <a:off x="8014300" y="1959435"/>
              <a:ext cx="996647" cy="3466496"/>
            </a:xfrm>
            <a:prstGeom prst="ellipse">
              <a:avLst/>
            </a:prstGeom>
            <a:solidFill>
              <a:schemeClr val="bg1">
                <a:lumMod val="75000"/>
              </a:schemeClr>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cene3d>
              <a:camera prst="orthographicFront"/>
              <a:lightRig rig="threePt" dir="t"/>
            </a:scene3d>
            <a:sp3d>
              <a:bevelT/>
            </a:sp3d>
          </p:spPr>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eaLnBrk="0" hangingPunct="0"/>
              <a:r>
                <a:rPr lang="fr-FR" sz="1800" dirty="0">
                  <a:latin typeface="Helvetica"/>
                  <a:cs typeface="Helvetica"/>
                </a:rPr>
                <a:t>Prestataires</a:t>
              </a:r>
            </a:p>
          </p:txBody>
        </p:sp>
        <p:sp>
          <p:nvSpPr>
            <p:cNvPr id="10" name="Rectangle 8"/>
            <p:cNvSpPr>
              <a:spLocks noChangeArrowheads="1"/>
            </p:cNvSpPr>
            <p:nvPr/>
          </p:nvSpPr>
          <p:spPr bwMode="auto">
            <a:xfrm>
              <a:off x="2604808" y="286913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dirty="0">
                  <a:solidFill>
                    <a:schemeClr val="tx2"/>
                  </a:solidFill>
                  <a:latin typeface="Helvetica"/>
                  <a:cs typeface="Helvetica"/>
                </a:rPr>
                <a:t>Offre de services</a:t>
              </a:r>
            </a:p>
          </p:txBody>
        </p:sp>
        <p:sp>
          <p:nvSpPr>
            <p:cNvPr id="11" name="Rectangle 9"/>
            <p:cNvSpPr>
              <a:spLocks noChangeArrowheads="1"/>
            </p:cNvSpPr>
            <p:nvPr/>
          </p:nvSpPr>
          <p:spPr bwMode="auto">
            <a:xfrm>
              <a:off x="4252399" y="286913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a:solidFill>
                    <a:schemeClr val="tx2"/>
                  </a:solidFill>
                  <a:latin typeface="Helvetica"/>
                  <a:cs typeface="Helvetica"/>
                </a:rPr>
                <a:t>Infrastructures</a:t>
              </a:r>
            </a:p>
          </p:txBody>
        </p:sp>
        <p:sp>
          <p:nvSpPr>
            <p:cNvPr id="12" name="Rectangle 10"/>
            <p:cNvSpPr>
              <a:spLocks noChangeArrowheads="1"/>
            </p:cNvSpPr>
            <p:nvPr/>
          </p:nvSpPr>
          <p:spPr bwMode="auto">
            <a:xfrm>
              <a:off x="5899989" y="286913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a:solidFill>
                    <a:schemeClr val="tx2"/>
                  </a:solidFill>
                  <a:latin typeface="Helvetica"/>
                  <a:cs typeface="Helvetica"/>
                </a:rPr>
                <a:t>Alliances</a:t>
              </a:r>
            </a:p>
          </p:txBody>
        </p:sp>
        <p:sp>
          <p:nvSpPr>
            <p:cNvPr id="13" name="Rectangle 11"/>
            <p:cNvSpPr>
              <a:spLocks noChangeArrowheads="1"/>
            </p:cNvSpPr>
            <p:nvPr/>
          </p:nvSpPr>
          <p:spPr bwMode="auto">
            <a:xfrm>
              <a:off x="2628909" y="409021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dirty="0">
                  <a:solidFill>
                    <a:schemeClr val="tx2"/>
                  </a:solidFill>
                  <a:latin typeface="Helvetica"/>
                  <a:cs typeface="Helvetica"/>
                </a:rPr>
                <a:t>Management de la demande</a:t>
              </a:r>
            </a:p>
          </p:txBody>
        </p:sp>
        <p:sp>
          <p:nvSpPr>
            <p:cNvPr id="14" name="Rectangle 12"/>
            <p:cNvSpPr>
              <a:spLocks noChangeArrowheads="1"/>
            </p:cNvSpPr>
            <p:nvPr/>
          </p:nvSpPr>
          <p:spPr bwMode="auto">
            <a:xfrm>
              <a:off x="4276499" y="409021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a:solidFill>
                    <a:schemeClr val="tx2"/>
                  </a:solidFill>
                  <a:latin typeface="Helvetica"/>
                  <a:cs typeface="Helvetica"/>
                </a:rPr>
                <a:t>Organisation et compétences</a:t>
              </a:r>
            </a:p>
          </p:txBody>
        </p:sp>
        <p:sp>
          <p:nvSpPr>
            <p:cNvPr id="15" name="Rectangle 13"/>
            <p:cNvSpPr>
              <a:spLocks noChangeArrowheads="1"/>
            </p:cNvSpPr>
            <p:nvPr/>
          </p:nvSpPr>
          <p:spPr bwMode="auto">
            <a:xfrm>
              <a:off x="5924088" y="4090213"/>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10800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a:solidFill>
                    <a:schemeClr val="tx2"/>
                  </a:solidFill>
                  <a:latin typeface="Helvetica"/>
                  <a:cs typeface="Helvetica"/>
                </a:rPr>
                <a:t>Pilotage des performances</a:t>
              </a:r>
            </a:p>
          </p:txBody>
        </p:sp>
        <p:sp>
          <p:nvSpPr>
            <p:cNvPr id="16" name="Rectangle 14"/>
            <p:cNvSpPr>
              <a:spLocks noChangeArrowheads="1"/>
            </p:cNvSpPr>
            <p:nvPr/>
          </p:nvSpPr>
          <p:spPr bwMode="auto">
            <a:xfrm>
              <a:off x="2628909" y="5333268"/>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108000" rIns="108000" anchor="ctr">
              <a:prstTxWarp prst="textNoShape">
                <a:avLst/>
              </a:prstTxWarp>
            </a:bodyPr>
            <a:lstStyle/>
            <a:p>
              <a:pPr algn="ctr">
                <a:spcBef>
                  <a:spcPct val="70000"/>
                </a:spcBef>
                <a:spcAft>
                  <a:spcPts val="0"/>
                </a:spcAft>
                <a:buClr>
                  <a:srgbClr val="3399FF"/>
                </a:buClr>
                <a:buSzPct val="60000"/>
                <a:buFont typeface="Monotype Sorts" charset="2"/>
                <a:buNone/>
                <a:tabLst>
                  <a:tab pos="6400800" algn="r"/>
                  <a:tab pos="8636000" algn="r"/>
                </a:tabLst>
              </a:pPr>
              <a:r>
                <a:rPr lang="fr-FR" sz="1200" b="0" i="1" dirty="0">
                  <a:solidFill>
                    <a:schemeClr val="tx2"/>
                  </a:solidFill>
                  <a:latin typeface="Helvetica"/>
                  <a:cs typeface="Helvetica"/>
                </a:rPr>
                <a:t>Fiabilité de l’engagement</a:t>
              </a:r>
            </a:p>
          </p:txBody>
        </p:sp>
        <p:sp>
          <p:nvSpPr>
            <p:cNvPr id="17" name="Rectangle 15"/>
            <p:cNvSpPr>
              <a:spLocks noChangeArrowheads="1"/>
            </p:cNvSpPr>
            <p:nvPr/>
          </p:nvSpPr>
          <p:spPr bwMode="auto">
            <a:xfrm>
              <a:off x="4276499" y="5333268"/>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108000" rIns="0" anchor="ctr">
              <a:prstTxWarp prst="textNoShape">
                <a:avLst/>
              </a:prstTxWarp>
            </a:bodyPr>
            <a:lstStyle/>
            <a:p>
              <a:pPr algn="ctr">
                <a:spcBef>
                  <a:spcPct val="70000"/>
                </a:spcBef>
                <a:buClr>
                  <a:srgbClr val="3399FF"/>
                </a:buClr>
                <a:buSzPct val="60000"/>
                <a:tabLst>
                  <a:tab pos="6400800" algn="r"/>
                  <a:tab pos="8636000" algn="r"/>
                </a:tabLst>
              </a:pPr>
              <a:r>
                <a:rPr lang="fr-FR" sz="1200" b="0" i="1">
                  <a:solidFill>
                    <a:schemeClr val="tx2"/>
                  </a:solidFill>
                  <a:latin typeface="Helvetica"/>
                  <a:cs typeface="Helvetica"/>
                </a:rPr>
                <a:t>Réalisation de l’exécution</a:t>
              </a:r>
            </a:p>
          </p:txBody>
        </p:sp>
        <p:sp>
          <p:nvSpPr>
            <p:cNvPr id="18" name="Rectangle 16"/>
            <p:cNvSpPr>
              <a:spLocks noChangeArrowheads="1"/>
            </p:cNvSpPr>
            <p:nvPr/>
          </p:nvSpPr>
          <p:spPr bwMode="auto">
            <a:xfrm>
              <a:off x="5924088" y="5333268"/>
              <a:ext cx="1526336" cy="443188"/>
            </a:xfrm>
            <a:prstGeom prst="rect">
              <a:avLst/>
            </a:prstGeom>
            <a:solidFill>
              <a:srgbClr val="F5BE54"/>
            </a:solidFill>
            <a:ln w="38100" cmpd="dbl">
              <a:noFill/>
              <a:miter lim="800000"/>
              <a:headEnd/>
              <a:tailEnd/>
            </a:ln>
            <a:scene3d>
              <a:camera prst="orthographicFront"/>
              <a:lightRig rig="threePt" dir="t"/>
            </a:scene3d>
            <a:sp3d>
              <a:bevelT w="88900"/>
            </a:sp3d>
          </p:spPr>
          <p:txBody>
            <a:bodyPr lIns="0" rIns="0" anchor="ctr">
              <a:prstTxWarp prst="textNoShape">
                <a:avLst/>
              </a:prstTxWarp>
            </a:bodyPr>
            <a:lstStyle/>
            <a:p>
              <a:pPr algn="ctr">
                <a:spcBef>
                  <a:spcPct val="70000"/>
                </a:spcBef>
                <a:buClr>
                  <a:srgbClr val="3399FF"/>
                </a:buClr>
                <a:buSzPct val="60000"/>
                <a:buFont typeface="Monotype Sorts" charset="2"/>
                <a:buNone/>
                <a:tabLst>
                  <a:tab pos="6400800" algn="r"/>
                  <a:tab pos="8636000" algn="r"/>
                </a:tabLst>
              </a:pPr>
              <a:r>
                <a:rPr lang="fr-FR" sz="1200" b="0" i="1" dirty="0">
                  <a:solidFill>
                    <a:schemeClr val="tx2"/>
                  </a:solidFill>
                  <a:latin typeface="Helvetica"/>
                  <a:cs typeface="Helvetica"/>
                </a:rPr>
                <a:t>Suivi et réactivité</a:t>
              </a:r>
            </a:p>
          </p:txBody>
        </p:sp>
        <p:sp>
          <p:nvSpPr>
            <p:cNvPr id="20" name="Rectangle horizontal à deux flèches 19"/>
            <p:cNvSpPr/>
            <p:nvPr/>
          </p:nvSpPr>
          <p:spPr bwMode="auto">
            <a:xfrm>
              <a:off x="1877172" y="2213413"/>
              <a:ext cx="6275014" cy="580572"/>
            </a:xfrm>
            <a:prstGeom prst="leftRightArrowCallout">
              <a:avLst>
                <a:gd name="adj1" fmla="val 25000"/>
                <a:gd name="adj2" fmla="val 33333"/>
                <a:gd name="adj3" fmla="val 25000"/>
                <a:gd name="adj4" fmla="val 92071"/>
              </a:avLst>
            </a:prstGeom>
            <a:solidFill>
              <a:srgbClr val="86817C"/>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cene3d>
              <a:camera prst="orthographicFront"/>
              <a:lightRig rig="threePt" dir="t"/>
            </a:scene3d>
            <a:sp3d>
              <a:bevelT/>
            </a:sp3d>
          </p:spPr>
          <p:txBody>
            <a:bodyPr vert="horz" wrap="square" lIns="180000" tIns="36000" rIns="180000" bIns="36000" numCol="1" rtlCol="0" anchor="ctr" anchorCtr="0" compatLnSpc="1">
              <a:prstTxWarp prst="textNoShape">
                <a:avLst/>
              </a:prstTxWarp>
            </a:bodyPr>
            <a:lstStyle/>
            <a:p>
              <a:pPr lvl="0" algn="ctr">
                <a:spcBef>
                  <a:spcPts val="0"/>
                </a:spcBef>
                <a:buClr>
                  <a:srgbClr val="9D9AC9"/>
                </a:buClr>
                <a:buSzPct val="60000"/>
                <a:tabLst>
                  <a:tab pos="6400800" algn="r"/>
                  <a:tab pos="8636000" algn="r"/>
                </a:tabLst>
              </a:pPr>
              <a:r>
                <a:rPr lang="fr-FR" sz="1600" dirty="0" smtClean="0">
                  <a:solidFill>
                    <a:srgbClr val="FFFFFF"/>
                  </a:solidFill>
                  <a:latin typeface="Helvetica"/>
                  <a:cs typeface="Helvetica"/>
                </a:rPr>
                <a:t>Se </a:t>
              </a:r>
              <a:r>
                <a:rPr lang="fr-FR" sz="1600" dirty="0">
                  <a:solidFill>
                    <a:srgbClr val="FFFFFF"/>
                  </a:solidFill>
                  <a:latin typeface="Helvetica"/>
                  <a:cs typeface="Helvetica"/>
                </a:rPr>
                <a:t>différencier en proposant les meilleures offres produit/service logistiques</a:t>
              </a:r>
            </a:p>
          </p:txBody>
        </p:sp>
        <p:sp>
          <p:nvSpPr>
            <p:cNvPr id="21" name="Rectangle horizontal à deux flèches 20"/>
            <p:cNvSpPr/>
            <p:nvPr/>
          </p:nvSpPr>
          <p:spPr bwMode="auto">
            <a:xfrm>
              <a:off x="1877172" y="3418098"/>
              <a:ext cx="6275014" cy="580572"/>
            </a:xfrm>
            <a:prstGeom prst="leftRightArrowCallout">
              <a:avLst>
                <a:gd name="adj1" fmla="val 25000"/>
                <a:gd name="adj2" fmla="val 33333"/>
                <a:gd name="adj3" fmla="val 25000"/>
                <a:gd name="adj4" fmla="val 92071"/>
              </a:avLst>
            </a:prstGeom>
            <a:solidFill>
              <a:srgbClr val="86817C"/>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cene3d>
              <a:camera prst="orthographicFront"/>
              <a:lightRig rig="threePt" dir="t"/>
            </a:scene3d>
            <a:sp3d>
              <a:bevelT/>
            </a:sp3d>
          </p:spPr>
          <p:txBody>
            <a:bodyPr vert="horz" wrap="square" lIns="360000" tIns="36000" rIns="360000" bIns="36000" numCol="1" rtlCol="0" anchor="ctr" anchorCtr="0" compatLnSpc="1">
              <a:prstTxWarp prst="textNoShape">
                <a:avLst/>
              </a:prstTxWarp>
            </a:bodyPr>
            <a:lstStyle/>
            <a:p>
              <a:pPr algn="ctr">
                <a:spcBef>
                  <a:spcPts val="0"/>
                </a:spcBef>
                <a:buClr>
                  <a:srgbClr val="9D9AC9"/>
                </a:buClr>
                <a:buSzPct val="60000"/>
                <a:buFont typeface="Monotype Sorts" charset="2"/>
                <a:buNone/>
                <a:tabLst>
                  <a:tab pos="6400800" algn="r"/>
                  <a:tab pos="8636000" algn="r"/>
                </a:tabLst>
              </a:pPr>
              <a:r>
                <a:rPr lang="fr-FR" sz="1600" dirty="0">
                  <a:solidFill>
                    <a:schemeClr val="bg1"/>
                  </a:solidFill>
                  <a:latin typeface="Helvetica"/>
                  <a:cs typeface="Helvetica"/>
                </a:rPr>
                <a:t>Mettre en œuvre </a:t>
              </a:r>
              <a:r>
                <a:rPr lang="fr-FR" sz="1600" dirty="0" smtClean="0">
                  <a:solidFill>
                    <a:schemeClr val="bg1"/>
                  </a:solidFill>
                  <a:latin typeface="Helvetica"/>
                  <a:cs typeface="Helvetica"/>
                </a:rPr>
                <a:t>un </a:t>
              </a:r>
              <a:r>
                <a:rPr lang="fr-FR" sz="1600" dirty="0">
                  <a:solidFill>
                    <a:schemeClr val="bg1"/>
                  </a:solidFill>
                  <a:latin typeface="Helvetica"/>
                  <a:cs typeface="Helvetica"/>
                </a:rPr>
                <a:t>management intégré </a:t>
              </a:r>
              <a:r>
                <a:rPr lang="fr-FR" sz="1600" dirty="0" smtClean="0">
                  <a:solidFill>
                    <a:schemeClr val="bg1"/>
                  </a:solidFill>
                  <a:latin typeface="Helvetica"/>
                  <a:cs typeface="Helvetica"/>
                </a:rPr>
                <a:t>des opérations</a:t>
              </a:r>
              <a:endParaRPr lang="fr-FR" sz="1600" dirty="0">
                <a:solidFill>
                  <a:schemeClr val="bg1"/>
                </a:solidFill>
                <a:latin typeface="Helvetica"/>
                <a:cs typeface="Helvetica"/>
              </a:endParaRPr>
            </a:p>
          </p:txBody>
        </p:sp>
        <p:sp>
          <p:nvSpPr>
            <p:cNvPr id="23" name="Rectangle horizontal à deux flèches 22"/>
            <p:cNvSpPr/>
            <p:nvPr/>
          </p:nvSpPr>
          <p:spPr bwMode="auto">
            <a:xfrm>
              <a:off x="1877172" y="4659047"/>
              <a:ext cx="6275014" cy="580572"/>
            </a:xfrm>
            <a:prstGeom prst="leftRightArrowCallout">
              <a:avLst>
                <a:gd name="adj1" fmla="val 25000"/>
                <a:gd name="adj2" fmla="val 33333"/>
                <a:gd name="adj3" fmla="val 25000"/>
                <a:gd name="adj4" fmla="val 92071"/>
              </a:avLst>
            </a:prstGeom>
            <a:solidFill>
              <a:srgbClr val="86817C"/>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cene3d>
              <a:camera prst="orthographicFront"/>
              <a:lightRig rig="threePt" dir="t"/>
            </a:scene3d>
            <a:sp3d>
              <a:bevelT/>
            </a:sp3d>
          </p:spPr>
          <p:txBody>
            <a:bodyPr vert="horz" wrap="square" lIns="180000" tIns="36000" rIns="180000" bIns="36000" numCol="1" rtlCol="0" anchor="ctr" anchorCtr="0" compatLnSpc="1">
              <a:prstTxWarp prst="textNoShape">
                <a:avLst/>
              </a:prstTxWarp>
            </a:bodyPr>
            <a:lstStyle/>
            <a:p>
              <a:pPr algn="ctr">
                <a:spcBef>
                  <a:spcPts val="0"/>
                </a:spcBef>
                <a:buClr>
                  <a:srgbClr val="9D9AC9"/>
                </a:buClr>
                <a:buSzPct val="60000"/>
                <a:buFont typeface="Monotype Sorts" charset="2"/>
                <a:buNone/>
                <a:tabLst>
                  <a:tab pos="6400800" algn="r"/>
                  <a:tab pos="8636000" algn="r"/>
                </a:tabLst>
              </a:pPr>
              <a:r>
                <a:rPr lang="fr-FR" sz="1600" dirty="0">
                  <a:solidFill>
                    <a:schemeClr val="bg1"/>
                  </a:solidFill>
                  <a:latin typeface="Helvetica"/>
                  <a:cs typeface="Helvetica"/>
                </a:rPr>
                <a:t>Maîtriser l’exécution </a:t>
              </a:r>
              <a:r>
                <a:rPr lang="fr-FR" sz="1600" dirty="0" smtClean="0">
                  <a:solidFill>
                    <a:schemeClr val="bg1"/>
                  </a:solidFill>
                  <a:latin typeface="Helvetica"/>
                  <a:cs typeface="Helvetica"/>
                </a:rPr>
                <a:t>avec </a:t>
              </a:r>
              <a:r>
                <a:rPr lang="fr-FR" sz="1600" dirty="0">
                  <a:solidFill>
                    <a:schemeClr val="bg1"/>
                  </a:solidFill>
                  <a:latin typeface="Helvetica"/>
                  <a:cs typeface="Helvetica"/>
                </a:rPr>
                <a:t>un souci constant de </a:t>
              </a:r>
              <a:r>
                <a:rPr lang="fr-FR" sz="1600" dirty="0" smtClean="0">
                  <a:solidFill>
                    <a:schemeClr val="bg1"/>
                  </a:solidFill>
                  <a:latin typeface="Helvetica"/>
                  <a:cs typeface="Helvetica"/>
                </a:rPr>
                <a:t>rentabilité et de qualité</a:t>
              </a:r>
              <a:endParaRPr lang="fr-FR" sz="1600" dirty="0">
                <a:solidFill>
                  <a:schemeClr val="bg1"/>
                </a:solidFill>
                <a:latin typeface="Helvetica"/>
                <a:cs typeface="Helvetica"/>
              </a:endParaRPr>
            </a:p>
          </p:txBody>
        </p:sp>
      </p:grpSp>
    </p:spTree>
    <p:extLst>
      <p:ext uri="{BB962C8B-B14F-4D97-AF65-F5344CB8AC3E}">
        <p14:creationId xmlns:p14="http://schemas.microsoft.com/office/powerpoint/2010/main" val="11259958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8F69A63A-F70B-1C41-8FDF-4DEEFCE42D7F}" type="slidenum">
              <a:rPr lang="fr-FR" smtClean="0"/>
              <a:pPr>
                <a:defRPr/>
              </a:pPr>
              <a:t>6</a:t>
            </a:fld>
            <a:endParaRPr lang="fr-FR"/>
          </a:p>
        </p:txBody>
      </p:sp>
      <p:sp>
        <p:nvSpPr>
          <p:cNvPr id="3" name="Rectangle 3"/>
          <p:cNvSpPr txBox="1">
            <a:spLocks noChangeArrowheads="1"/>
          </p:cNvSpPr>
          <p:nvPr/>
        </p:nvSpPr>
        <p:spPr bwMode="gray">
          <a:xfrm>
            <a:off x="747734" y="1320800"/>
            <a:ext cx="5348265" cy="4725988"/>
          </a:xfrm>
          <a:prstGeom prst="rect">
            <a:avLst/>
          </a:prstGeom>
          <a:noFill/>
        </p:spPr>
        <p:txBody>
          <a:bodyPr lIns="87256" tIns="43629" rIns="87256" bIns="43629"/>
          <a:lstStyle>
            <a:lvl1pPr marL="271463" indent="-271463" algn="l" defTabSz="869950" rtl="0" eaLnBrk="0" fontAlgn="base" hangingPunct="0">
              <a:spcBef>
                <a:spcPct val="100000"/>
              </a:spcBef>
              <a:spcAft>
                <a:spcPct val="0"/>
              </a:spcAft>
              <a:buClr>
                <a:srgbClr val="88827C"/>
              </a:buClr>
              <a:buSzPct val="120000"/>
              <a:buFont typeface="Arial" charset="0"/>
              <a:buChar char="•"/>
              <a:defRPr sz="1400">
                <a:solidFill>
                  <a:srgbClr val="434241"/>
                </a:solidFill>
                <a:latin typeface="Helvetica"/>
                <a:ea typeface="MS PGothic" pitchFamily="34" charset="-128"/>
                <a:cs typeface="Helvetica"/>
              </a:defRPr>
            </a:lvl1pPr>
            <a:lvl2pPr marL="627063" indent="-176213" algn="l" defTabSz="869950" rtl="0" eaLnBrk="0" fontAlgn="base" hangingPunct="0">
              <a:spcBef>
                <a:spcPct val="5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2pPr>
            <a:lvl3pPr marL="1260475" indent="-215900"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3pPr>
            <a:lvl4pPr marL="1649413" indent="-219075"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4pPr>
            <a:lvl5pPr marL="2038350" indent="-217488"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5pPr>
            <a:lvl6pPr marL="249653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6pPr>
            <a:lvl7pPr marL="295362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7pPr>
            <a:lvl8pPr marL="3410713"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8pPr>
            <a:lvl9pPr marL="386780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9pPr>
          </a:lstStyle>
          <a:p>
            <a:pPr marL="0" indent="-190500">
              <a:spcBef>
                <a:spcPts val="300"/>
              </a:spcBef>
              <a:buFont typeface="Wingdings" pitchFamily="2" charset="2"/>
              <a:buNone/>
            </a:pPr>
            <a:r>
              <a:rPr lang="fr-FR" sz="1000" b="1" dirty="0" smtClean="0">
                <a:solidFill>
                  <a:srgbClr val="D3311E"/>
                </a:solidFill>
              </a:rPr>
              <a:t>Interlocuteur</a:t>
            </a:r>
            <a:r>
              <a:rPr lang="fr-FR" sz="1000" b="1" dirty="0" smtClean="0">
                <a:solidFill>
                  <a:schemeClr val="tx2"/>
                </a:solidFill>
              </a:rPr>
              <a:t> : </a:t>
            </a:r>
            <a:r>
              <a:rPr lang="fr-FR" sz="1000" b="1" dirty="0" smtClean="0"/>
              <a:t>F. Gayet, Directeur Général BG NAV</a:t>
            </a:r>
          </a:p>
          <a:p>
            <a:pPr marL="0" indent="-190500">
              <a:spcBef>
                <a:spcPts val="300"/>
              </a:spcBef>
              <a:buFont typeface="Wingdings" pitchFamily="2" charset="2"/>
              <a:buNone/>
            </a:pPr>
            <a:endParaRPr lang="fr-FR" sz="1000" b="1" dirty="0" smtClean="0"/>
          </a:p>
          <a:p>
            <a:pPr marL="0" indent="-190500">
              <a:spcBef>
                <a:spcPts val="300"/>
              </a:spcBef>
              <a:buFont typeface="Wingdings" pitchFamily="2" charset="2"/>
              <a:buNone/>
            </a:pPr>
            <a:r>
              <a:rPr lang="fr-FR" sz="1000" b="1" dirty="0" smtClean="0">
                <a:solidFill>
                  <a:srgbClr val="D3311E"/>
                </a:solidFill>
              </a:rPr>
              <a:t>Contexte du client et objectifs du projet</a:t>
            </a:r>
          </a:p>
          <a:p>
            <a:pPr marL="355600" indent="-177800">
              <a:spcBef>
                <a:spcPts val="300"/>
              </a:spcBef>
            </a:pPr>
            <a:r>
              <a:rPr lang="fr-FR" sz="1000" b="0" dirty="0" smtClean="0"/>
              <a:t>Définir et préparer la mise en place d’une nouvelle organisation, optimisée et orientée clients, permettant à Thales Naval de monter dans la chaîne de valeur de la position d’équipementier ou de systémier à celle de leader contractuel et intégrateur de systèmes</a:t>
            </a:r>
          </a:p>
          <a:p>
            <a:pPr marL="355600" lvl="1" indent="-177800">
              <a:spcBef>
                <a:spcPts val="300"/>
              </a:spcBef>
            </a:pPr>
            <a:r>
              <a:rPr lang="fr-FR" sz="1000" b="0" dirty="0" smtClean="0"/>
              <a:t>capitaliser sur les succès d’ores et déjà obtenus en tant que leader contractuel (CVF, PA 2...)</a:t>
            </a:r>
          </a:p>
          <a:p>
            <a:pPr marL="355600" lvl="1" indent="-177800">
              <a:spcBef>
                <a:spcPts val="300"/>
              </a:spcBef>
            </a:pPr>
            <a:r>
              <a:rPr lang="fr-FR" sz="1000" b="0" dirty="0" smtClean="0"/>
              <a:t>développer de nouveaux services et préparer les évolutions technologiques (NCW)</a:t>
            </a:r>
          </a:p>
          <a:p>
            <a:pPr marL="355600" lvl="1" indent="-177800">
              <a:spcBef>
                <a:spcPts val="300"/>
              </a:spcBef>
            </a:pPr>
            <a:r>
              <a:rPr lang="fr-FR" sz="1000" b="0" dirty="0" smtClean="0"/>
              <a:t>pénétrer les marches phares et capitaliser sur les positions multidomestiques</a:t>
            </a:r>
          </a:p>
          <a:p>
            <a:pPr marL="355600" lvl="1" indent="-177800">
              <a:spcBef>
                <a:spcPts val="300"/>
              </a:spcBef>
            </a:pPr>
            <a:r>
              <a:rPr lang="fr-FR" sz="1000" b="0" dirty="0" smtClean="0"/>
              <a:t>accroître les synergies techniques et la coordination de la maintenance dans les pays clés</a:t>
            </a:r>
          </a:p>
          <a:p>
            <a:pPr marL="355600" lvl="1" indent="-177800">
              <a:spcBef>
                <a:spcPts val="300"/>
              </a:spcBef>
            </a:pPr>
            <a:r>
              <a:rPr lang="fr-FR" sz="1000" b="0" dirty="0" smtClean="0"/>
              <a:t>augmenter la croissance des ventes et la marge opérationnelle</a:t>
            </a:r>
          </a:p>
          <a:p>
            <a:pPr marL="355600" lvl="1" indent="-177800">
              <a:spcBef>
                <a:spcPts val="300"/>
              </a:spcBef>
            </a:pPr>
            <a:r>
              <a:rPr lang="fr-FR" sz="1000" b="0" dirty="0" smtClean="0"/>
              <a:t>préparer la consolidation de l’industrie navale européenne</a:t>
            </a:r>
          </a:p>
          <a:p>
            <a:pPr marL="0" indent="-190500">
              <a:spcBef>
                <a:spcPts val="300"/>
              </a:spcBef>
              <a:buFont typeface="Wingdings" pitchFamily="2" charset="2"/>
              <a:buNone/>
            </a:pPr>
            <a:r>
              <a:rPr lang="fr-FR" sz="1000" b="1" dirty="0" smtClean="0">
                <a:solidFill>
                  <a:srgbClr val="D3311E"/>
                </a:solidFill>
              </a:rPr>
              <a:t>Approche</a:t>
            </a:r>
          </a:p>
          <a:p>
            <a:pPr marL="355600" indent="-177800">
              <a:spcBef>
                <a:spcPts val="300"/>
              </a:spcBef>
            </a:pPr>
            <a:r>
              <a:rPr lang="fr-FR" sz="1000" b="0" dirty="0" smtClean="0"/>
              <a:t>Diagnostiquer, avec le Comex, l’organisation initiale et définir les concepts clés de l’organisation cible</a:t>
            </a:r>
          </a:p>
          <a:p>
            <a:pPr marL="355600" indent="-177800">
              <a:spcBef>
                <a:spcPts val="300"/>
              </a:spcBef>
            </a:pPr>
            <a:r>
              <a:rPr lang="fr-FR" sz="1000" b="0" dirty="0" smtClean="0"/>
              <a:t>Faciliter l’indentification et la priorisation des pistes de développement et de croissance</a:t>
            </a:r>
          </a:p>
          <a:p>
            <a:pPr marL="355600" indent="-177800">
              <a:spcBef>
                <a:spcPts val="300"/>
              </a:spcBef>
            </a:pPr>
            <a:r>
              <a:rPr lang="fr-FR" sz="1000" b="0" dirty="0" smtClean="0"/>
              <a:t>Elaborer, avec les top 50 managers, la description détaillée de l’organisation cible et des processus associés (avec prise en compte des objectifs du groupe et des accords existants)</a:t>
            </a:r>
          </a:p>
          <a:p>
            <a:pPr marL="355600" indent="-177800">
              <a:spcBef>
                <a:spcPts val="300"/>
              </a:spcBef>
            </a:pPr>
            <a:r>
              <a:rPr lang="fr-FR" sz="1000" b="0" dirty="0" smtClean="0"/>
              <a:t>Analyser les impacts du changement et préparer la phase de mise en œuvre</a:t>
            </a:r>
          </a:p>
          <a:p>
            <a:pPr marL="355600" indent="-177800">
              <a:spcBef>
                <a:spcPts val="300"/>
              </a:spcBef>
            </a:pPr>
            <a:r>
              <a:rPr lang="fr-FR" sz="1000" b="0" dirty="0" smtClean="0"/>
              <a:t>Développer l’appropriation de l’organisation cible par les parties prenantes</a:t>
            </a:r>
          </a:p>
          <a:p>
            <a:pPr marL="0" indent="-190500">
              <a:spcBef>
                <a:spcPts val="300"/>
              </a:spcBef>
              <a:buFont typeface="Wingdings" pitchFamily="2" charset="2"/>
              <a:buNone/>
            </a:pPr>
            <a:r>
              <a:rPr lang="fr-FR" sz="1000" b="1" dirty="0" smtClean="0">
                <a:solidFill>
                  <a:srgbClr val="D3311E"/>
                </a:solidFill>
              </a:rPr>
              <a:t>Résultats</a:t>
            </a:r>
          </a:p>
          <a:p>
            <a:pPr marL="355600" indent="-177800">
              <a:spcBef>
                <a:spcPts val="300"/>
              </a:spcBef>
            </a:pPr>
            <a:r>
              <a:rPr lang="fr-FR" sz="1000" b="0" dirty="0" smtClean="0"/>
              <a:t>Une organisation appropriée et opérationnelle</a:t>
            </a:r>
          </a:p>
          <a:p>
            <a:pPr marL="355600" indent="-177800">
              <a:spcBef>
                <a:spcPts val="300"/>
              </a:spcBef>
            </a:pPr>
            <a:r>
              <a:rPr lang="fr-FR" sz="1000" b="0" dirty="0" smtClean="0"/>
              <a:t>Des processus décrits et acceptés par l’ensemble des acteurs</a:t>
            </a:r>
          </a:p>
          <a:p>
            <a:pPr marL="355600" indent="-177800">
              <a:spcBef>
                <a:spcPts val="300"/>
              </a:spcBef>
            </a:pPr>
            <a:endParaRPr lang="fr-FR" sz="1000" dirty="0" smtClean="0"/>
          </a:p>
        </p:txBody>
      </p:sp>
      <p:sp>
        <p:nvSpPr>
          <p:cNvPr id="4" name="Line 4"/>
          <p:cNvSpPr>
            <a:spLocks noChangeShapeType="1"/>
          </p:cNvSpPr>
          <p:nvPr/>
        </p:nvSpPr>
        <p:spPr bwMode="auto">
          <a:xfrm>
            <a:off x="5184775" y="6578600"/>
            <a:ext cx="498475" cy="0"/>
          </a:xfrm>
          <a:prstGeom prst="line">
            <a:avLst/>
          </a:prstGeom>
          <a:noFill/>
          <a:ln w="38100">
            <a:solidFill>
              <a:srgbClr val="FFFFFF"/>
            </a:solidFill>
            <a:round/>
            <a:headEnd/>
            <a:tailEnd/>
          </a:ln>
        </p:spPr>
        <p:txBody>
          <a:bodyPr/>
          <a:lstStyle/>
          <a:p>
            <a:endParaRPr lang="fr-FR"/>
          </a:p>
        </p:txBody>
      </p:sp>
      <p:graphicFrame>
        <p:nvGraphicFramePr>
          <p:cNvPr id="5" name="Object 5"/>
          <p:cNvGraphicFramePr>
            <a:graphicFrameLocks noChangeAspect="1"/>
          </p:cNvGraphicFramePr>
          <p:nvPr>
            <p:extLst>
              <p:ext uri="{D42A27DB-BD31-4B8C-83A1-F6EECF244321}">
                <p14:modId xmlns:p14="http://schemas.microsoft.com/office/powerpoint/2010/main" val="2408753270"/>
              </p:ext>
            </p:extLst>
          </p:nvPr>
        </p:nvGraphicFramePr>
        <p:xfrm>
          <a:off x="6161088" y="1472671"/>
          <a:ext cx="3211512" cy="2434998"/>
        </p:xfrm>
        <a:graphic>
          <a:graphicData uri="http://schemas.openxmlformats.org/presentationml/2006/ole">
            <mc:AlternateContent xmlns:mc="http://schemas.openxmlformats.org/markup-compatibility/2006">
              <mc:Choice xmlns:v="urn:schemas-microsoft-com:vml" Requires="v">
                <p:oleObj spid="_x0000_s1053" name="Slide" r:id="rId3" imgW="4948777" imgH="3426246" progId="PowerPoint.Slide.8">
                  <p:embed/>
                </p:oleObj>
              </mc:Choice>
              <mc:Fallback>
                <p:oleObj name="Slide" r:id="rId3" imgW="4948777" imgH="3426246"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088" y="1472671"/>
                        <a:ext cx="3211512" cy="2434998"/>
                      </a:xfrm>
                      <a:prstGeom prst="rect">
                        <a:avLst/>
                      </a:prstGeom>
                      <a:noFill/>
                      <a:ln w="9525">
                        <a:solidFill>
                          <a:schemeClr val="bg2"/>
                        </a:solidFill>
                        <a:miter lim="800000"/>
                        <a:headEnd/>
                        <a:tailEnd/>
                      </a:ln>
                      <a:effectLs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360427481"/>
              </p:ext>
            </p:extLst>
          </p:nvPr>
        </p:nvGraphicFramePr>
        <p:xfrm>
          <a:off x="6161088" y="3974633"/>
          <a:ext cx="3109912" cy="2357964"/>
        </p:xfrm>
        <a:graphic>
          <a:graphicData uri="http://schemas.openxmlformats.org/presentationml/2006/ole">
            <mc:AlternateContent xmlns:mc="http://schemas.openxmlformats.org/markup-compatibility/2006">
              <mc:Choice xmlns:v="urn:schemas-microsoft-com:vml" Requires="v">
                <p:oleObj spid="_x0000_s1054" name="Slide" r:id="rId5" imgW="4924540" imgH="3408619" progId="PowerPoint.Slide.8">
                  <p:embed/>
                </p:oleObj>
              </mc:Choice>
              <mc:Fallback>
                <p:oleObj name="Slide" r:id="rId5" imgW="4924540" imgH="3408619" progId="PowerPoint.Slid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088" y="3974633"/>
                        <a:ext cx="3109912" cy="2357964"/>
                      </a:xfrm>
                      <a:prstGeom prst="rect">
                        <a:avLst/>
                      </a:prstGeom>
                      <a:noFill/>
                      <a:ln w="9525">
                        <a:solidFill>
                          <a:schemeClr val="bg2"/>
                        </a:solidFill>
                        <a:miter lim="800000"/>
                        <a:headEnd/>
                        <a:tailEnd/>
                      </a:ln>
                      <a:effectLst/>
                      <a:extLst/>
                    </p:spPr>
                  </p:pic>
                </p:oleObj>
              </mc:Fallback>
            </mc:AlternateContent>
          </a:graphicData>
        </a:graphic>
      </p:graphicFrame>
      <p:sp>
        <p:nvSpPr>
          <p:cNvPr id="7" name="Text Box 7"/>
          <p:cNvSpPr txBox="1">
            <a:spLocks noChangeArrowheads="1"/>
          </p:cNvSpPr>
          <p:nvPr/>
        </p:nvSpPr>
        <p:spPr bwMode="auto">
          <a:xfrm>
            <a:off x="5938838" y="3776663"/>
            <a:ext cx="1323975" cy="230187"/>
          </a:xfrm>
          <a:prstGeom prst="rect">
            <a:avLst/>
          </a:prstGeom>
          <a:noFill/>
          <a:ln w="9525">
            <a:noFill/>
            <a:miter lim="800000"/>
            <a:headEnd/>
            <a:tailEnd/>
          </a:ln>
        </p:spPr>
        <p:txBody>
          <a:bodyPr wrap="none" lIns="91434" tIns="45718" rIns="91434" bIns="45718">
            <a:spAutoFit/>
          </a:bodyPr>
          <a:lstStyle/>
          <a:p>
            <a:pPr algn="l"/>
            <a:r>
              <a:rPr lang="fr-FR" sz="900"/>
              <a:t>Target organization</a:t>
            </a:r>
            <a:endParaRPr lang="en-GB" sz="900"/>
          </a:p>
        </p:txBody>
      </p:sp>
      <p:sp>
        <p:nvSpPr>
          <p:cNvPr id="8" name="Text Box 8"/>
          <p:cNvSpPr txBox="1">
            <a:spLocks noChangeArrowheads="1"/>
          </p:cNvSpPr>
          <p:nvPr/>
        </p:nvSpPr>
        <p:spPr bwMode="auto">
          <a:xfrm>
            <a:off x="5969000" y="1250265"/>
            <a:ext cx="1419225" cy="246063"/>
          </a:xfrm>
          <a:prstGeom prst="rect">
            <a:avLst/>
          </a:prstGeom>
          <a:noFill/>
          <a:ln w="9525">
            <a:noFill/>
            <a:miter lim="800000"/>
            <a:headEnd/>
            <a:tailEnd/>
          </a:ln>
        </p:spPr>
        <p:txBody>
          <a:bodyPr wrap="none" lIns="91434" tIns="45718" rIns="91434" bIns="45718">
            <a:spAutoFit/>
          </a:bodyPr>
          <a:lstStyle/>
          <a:p>
            <a:pPr algn="l"/>
            <a:r>
              <a:rPr lang="fr-FR" sz="1000" dirty="0"/>
              <a:t>Initial </a:t>
            </a:r>
            <a:r>
              <a:rPr lang="fr-FR" sz="1000" dirty="0" err="1"/>
              <a:t>organization</a:t>
            </a:r>
            <a:endParaRPr lang="en-GB" sz="1000" dirty="0"/>
          </a:p>
        </p:txBody>
      </p:sp>
      <p:sp>
        <p:nvSpPr>
          <p:cNvPr id="9" name="Titre 1"/>
          <p:cNvSpPr txBox="1">
            <a:spLocks/>
          </p:cNvSpPr>
          <p:nvPr/>
        </p:nvSpPr>
        <p:spPr>
          <a:xfrm>
            <a:off x="1108075" y="576263"/>
            <a:ext cx="7769790" cy="685800"/>
          </a:xfrm>
          <a:prstGeom prst="rect">
            <a:avLst/>
          </a:prstGeom>
        </p:spPr>
        <p:txBody>
          <a:bodyPr/>
          <a:lstStyle>
            <a:lvl1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1pPr>
            <a:lvl2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2pPr>
            <a:lvl3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3pPr>
            <a:lvl4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4pPr>
            <a:lvl5pPr algn="l" defTabSz="869950" rtl="0" eaLnBrk="0" fontAlgn="base" hangingPunct="0">
              <a:spcBef>
                <a:spcPct val="0"/>
              </a:spcBef>
              <a:spcAft>
                <a:spcPct val="0"/>
              </a:spcAft>
              <a:defRPr sz="1700" b="1">
                <a:solidFill>
                  <a:srgbClr val="D3311E"/>
                </a:solidFill>
                <a:latin typeface="Helvetica"/>
                <a:ea typeface="MS PGothic" pitchFamily="34" charset="-128"/>
                <a:cs typeface="Helvetica"/>
              </a:defRPr>
            </a:lvl5pPr>
            <a:lvl6pPr marL="457089" algn="l" defTabSz="871328" rtl="0" eaLnBrk="0" fontAlgn="base" hangingPunct="0">
              <a:spcBef>
                <a:spcPct val="0"/>
              </a:spcBef>
              <a:spcAft>
                <a:spcPct val="0"/>
              </a:spcAft>
              <a:defRPr sz="1700" b="1">
                <a:solidFill>
                  <a:schemeClr val="tx2"/>
                </a:solidFill>
                <a:latin typeface="Tahoma" charset="0"/>
              </a:defRPr>
            </a:lvl6pPr>
            <a:lvl7pPr marL="914180" algn="l" defTabSz="871328" rtl="0" eaLnBrk="0" fontAlgn="base" hangingPunct="0">
              <a:spcBef>
                <a:spcPct val="0"/>
              </a:spcBef>
              <a:spcAft>
                <a:spcPct val="0"/>
              </a:spcAft>
              <a:defRPr sz="1700" b="1">
                <a:solidFill>
                  <a:schemeClr val="tx2"/>
                </a:solidFill>
                <a:latin typeface="Tahoma" charset="0"/>
              </a:defRPr>
            </a:lvl7pPr>
            <a:lvl8pPr marL="1371269" algn="l" defTabSz="871328" rtl="0" eaLnBrk="0" fontAlgn="base" hangingPunct="0">
              <a:spcBef>
                <a:spcPct val="0"/>
              </a:spcBef>
              <a:spcAft>
                <a:spcPct val="0"/>
              </a:spcAft>
              <a:defRPr sz="1700" b="1">
                <a:solidFill>
                  <a:schemeClr val="tx2"/>
                </a:solidFill>
                <a:latin typeface="Tahoma" charset="0"/>
              </a:defRPr>
            </a:lvl8pPr>
            <a:lvl9pPr marL="1828358" algn="l" defTabSz="871328" rtl="0" eaLnBrk="0" fontAlgn="base" hangingPunct="0">
              <a:spcBef>
                <a:spcPct val="0"/>
              </a:spcBef>
              <a:spcAft>
                <a:spcPct val="0"/>
              </a:spcAft>
              <a:defRPr sz="1700" b="1">
                <a:solidFill>
                  <a:schemeClr val="tx2"/>
                </a:solidFill>
                <a:latin typeface="Tahoma" charset="0"/>
              </a:defRPr>
            </a:lvl9pPr>
          </a:lstStyle>
          <a:p>
            <a:r>
              <a:rPr lang="fr-FR" dirty="0" smtClean="0"/>
              <a:t>THALES NAVAL : conception et mise en œuvre d’une organisation orientée « client » - </a:t>
            </a:r>
            <a:r>
              <a:rPr lang="fr-FR" dirty="0"/>
              <a:t>: Spinnaker Project</a:t>
            </a:r>
            <a:br>
              <a:rPr lang="fr-FR" dirty="0"/>
            </a:br>
            <a:endParaRPr lang="fr-FR" dirty="0" smtClean="0"/>
          </a:p>
        </p:txBody>
      </p:sp>
      <p:sp>
        <p:nvSpPr>
          <p:cNvPr id="11" name="Espace réservé du contenu 3"/>
          <p:cNvSpPr txBox="1">
            <a:spLocks/>
          </p:cNvSpPr>
          <p:nvPr/>
        </p:nvSpPr>
        <p:spPr>
          <a:xfrm>
            <a:off x="587375" y="143560"/>
            <a:ext cx="5116513" cy="241300"/>
          </a:xfrm>
          <a:prstGeom prst="rect">
            <a:avLst/>
          </a:prstGeom>
        </p:spPr>
        <p:txBody>
          <a:bodyPr/>
          <a:lstStyle>
            <a:lvl1pPr marL="271463" indent="-271463" algn="l" defTabSz="869950" rtl="0" eaLnBrk="0" fontAlgn="base" hangingPunct="0">
              <a:spcBef>
                <a:spcPct val="100000"/>
              </a:spcBef>
              <a:spcAft>
                <a:spcPct val="0"/>
              </a:spcAft>
              <a:buClr>
                <a:srgbClr val="88827C"/>
              </a:buClr>
              <a:buSzPct val="120000"/>
              <a:buFont typeface="Arial" charset="0"/>
              <a:buChar char="•"/>
              <a:defRPr sz="1400">
                <a:solidFill>
                  <a:srgbClr val="434241"/>
                </a:solidFill>
                <a:latin typeface="Helvetica"/>
                <a:ea typeface="MS PGothic" pitchFamily="34" charset="-128"/>
                <a:cs typeface="Helvetica"/>
              </a:defRPr>
            </a:lvl1pPr>
            <a:lvl2pPr marL="627063" indent="-176213" algn="l" defTabSz="869950" rtl="0" eaLnBrk="0" fontAlgn="base" hangingPunct="0">
              <a:spcBef>
                <a:spcPct val="5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2pPr>
            <a:lvl3pPr marL="1260475" indent="-215900"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3pPr>
            <a:lvl4pPr marL="1649413" indent="-219075"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4pPr>
            <a:lvl5pPr marL="2038350" indent="-217488" algn="l" defTabSz="869950" rtl="0" eaLnBrk="0" fontAlgn="base" hangingPunct="0">
              <a:spcBef>
                <a:spcPct val="20000"/>
              </a:spcBef>
              <a:spcAft>
                <a:spcPct val="0"/>
              </a:spcAft>
              <a:buClr>
                <a:srgbClr val="88827C"/>
              </a:buClr>
              <a:buSzPct val="120000"/>
              <a:buFont typeface="Arial" charset="0"/>
              <a:buChar char="•"/>
              <a:defRPr sz="1200">
                <a:solidFill>
                  <a:srgbClr val="434241"/>
                </a:solidFill>
                <a:latin typeface="Helvetica"/>
                <a:ea typeface="MS PGothic" pitchFamily="34" charset="-128"/>
                <a:cs typeface="Helvetica"/>
              </a:defRPr>
            </a:lvl5pPr>
            <a:lvl6pPr marL="249653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6pPr>
            <a:lvl7pPr marL="295362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7pPr>
            <a:lvl8pPr marL="3410713"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8pPr>
            <a:lvl9pPr marL="3867804" indent="-219021" algn="l" defTabSz="871328" rtl="0" eaLnBrk="0" fontAlgn="base" hangingPunct="0">
              <a:spcBef>
                <a:spcPct val="20000"/>
              </a:spcBef>
              <a:spcAft>
                <a:spcPct val="0"/>
              </a:spcAft>
              <a:buClr>
                <a:schemeClr val="accent2"/>
              </a:buClr>
              <a:buFont typeface="Wingdings" charset="2"/>
              <a:buChar char="n"/>
              <a:defRPr sz="1300">
                <a:solidFill>
                  <a:schemeClr val="tx1"/>
                </a:solidFill>
                <a:latin typeface="+mn-lt"/>
                <a:ea typeface="ＭＳ Ｐゴシック" charset="-128"/>
              </a:defRPr>
            </a:lvl9pPr>
          </a:lstStyle>
          <a:p>
            <a:pPr marL="0" indent="0">
              <a:buFont typeface="Arial" charset="0"/>
              <a:buNone/>
            </a:pPr>
            <a:r>
              <a:rPr lang="fr-FR" sz="1000" smtClean="0">
                <a:solidFill>
                  <a:srgbClr val="FFFFFF"/>
                </a:solidFill>
                <a:latin typeface="Euphemia UCAS"/>
              </a:rPr>
              <a:t>EXTRAIT DE REFERENCES</a:t>
            </a:r>
            <a:endParaRPr lang="fr-FR" sz="1000" dirty="0">
              <a:solidFill>
                <a:srgbClr val="FFFFFF"/>
              </a:solidFill>
              <a:latin typeface="Euphemia UCAS"/>
            </a:endParaRPr>
          </a:p>
        </p:txBody>
      </p:sp>
    </p:spTree>
    <p:extLst>
      <p:ext uri="{BB962C8B-B14F-4D97-AF65-F5344CB8AC3E}">
        <p14:creationId xmlns:p14="http://schemas.microsoft.com/office/powerpoint/2010/main" val="15495845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a:xfrm>
            <a:off x="1108075" y="576263"/>
            <a:ext cx="6351588" cy="685800"/>
          </a:xfrm>
        </p:spPr>
        <p:txBody>
          <a:bodyPr/>
          <a:lstStyle/>
          <a:p>
            <a:r>
              <a:rPr lang="fr-FR" dirty="0" smtClean="0"/>
              <a:t>Sagem Défense Sécurité : diagnostic et optimisation de la </a:t>
            </a:r>
            <a:r>
              <a:rPr lang="fr-FR" dirty="0" err="1" smtClean="0"/>
              <a:t>Supply</a:t>
            </a:r>
            <a:r>
              <a:rPr lang="fr-FR" dirty="0" smtClean="0"/>
              <a:t> Chain du programme </a:t>
            </a:r>
            <a:r>
              <a:rPr lang="fr-FR" dirty="0" err="1" smtClean="0"/>
              <a:t>Felin</a:t>
            </a:r>
            <a:endParaRPr lang="fr-FR" dirty="0" smtClean="0"/>
          </a:p>
        </p:txBody>
      </p:sp>
      <p:sp>
        <p:nvSpPr>
          <p:cNvPr id="91140" name="Espace réservé du numéro de diapositive 4"/>
          <p:cNvSpPr>
            <a:spLocks noGrp="1"/>
          </p:cNvSpPr>
          <p:nvPr>
            <p:ph type="sldNum" sz="quarter" idx="13"/>
          </p:nvPr>
        </p:nvSpPr>
        <p:spPr/>
        <p:txBody>
          <a:bodyPr/>
          <a:lstStyle/>
          <a:p>
            <a:pPr>
              <a:defRPr/>
            </a:pPr>
            <a:fld id="{D0EB7E24-59E6-43DA-B6B0-D405EC809F7B}" type="slidenum">
              <a:rPr lang="fr-FR"/>
              <a:pPr>
                <a:defRPr/>
              </a:pPr>
              <a:t>7</a:t>
            </a:fld>
            <a:endParaRPr lang="fr-FR"/>
          </a:p>
        </p:txBody>
      </p:sp>
      <p:sp>
        <p:nvSpPr>
          <p:cNvPr id="9" name="Footer Placeholder 8"/>
          <p:cNvSpPr>
            <a:spLocks noGrp="1"/>
          </p:cNvSpPr>
          <p:nvPr>
            <p:ph type="ftr" sz="quarter" idx="14"/>
          </p:nvPr>
        </p:nvSpPr>
        <p:spPr/>
        <p:txBody>
          <a:bodyPr/>
          <a:lstStyle/>
          <a:p>
            <a:pPr>
              <a:defRPr/>
            </a:pPr>
            <a:r>
              <a:rPr lang="en-US" smtClean="0"/>
              <a:t>ECDYS secteur ASD - Présentation du cabinet 22 juin 2011</a:t>
            </a:r>
            <a:endParaRPr lang="fr-FR"/>
          </a:p>
        </p:txBody>
      </p:sp>
      <p:sp>
        <p:nvSpPr>
          <p:cNvPr id="48132" name="Rectangle 4"/>
          <p:cNvSpPr>
            <a:spLocks noChangeArrowheads="1"/>
          </p:cNvSpPr>
          <p:nvPr/>
        </p:nvSpPr>
        <p:spPr bwMode="auto">
          <a:xfrm>
            <a:off x="1076325" y="1377950"/>
            <a:ext cx="4902200" cy="5313363"/>
          </a:xfrm>
          <a:prstGeom prst="rect">
            <a:avLst/>
          </a:prstGeom>
          <a:noFill/>
          <a:ln w="9525">
            <a:noFill/>
            <a:miter lim="800000"/>
            <a:headEnd/>
            <a:tailEnd/>
          </a:ln>
        </p:spPr>
        <p:txBody>
          <a:bodyPr/>
          <a:lstStyle/>
          <a:p>
            <a:pPr marL="185738" indent="-185738" defTabSz="995363" eaLnBrk="0" hangingPunct="0">
              <a:spcBef>
                <a:spcPct val="10000"/>
              </a:spcBef>
              <a:buClr>
                <a:srgbClr val="88827C"/>
              </a:buClr>
              <a:buSzPct val="120000"/>
              <a:buFont typeface="Arial" charset="0"/>
              <a:buNone/>
              <a:tabLst>
                <a:tab pos="185738" algn="l"/>
              </a:tabLst>
            </a:pPr>
            <a:r>
              <a:rPr lang="fr-FR" sz="1000" b="0" dirty="0">
                <a:solidFill>
                  <a:srgbClr val="C00000"/>
                </a:solidFill>
                <a:latin typeface="Helvetica"/>
                <a:ea typeface="Helvetica"/>
                <a:cs typeface="Helvetica"/>
              </a:rPr>
              <a:t>CONTEXTE</a:t>
            </a:r>
          </a:p>
          <a:p>
            <a:pPr marL="185738" indent="-185738" defTabSz="995363" eaLnBrk="0" hangingPunct="0">
              <a:spcBef>
                <a:spcPct val="10000"/>
              </a:spcBef>
              <a:buClr>
                <a:srgbClr val="88827C"/>
              </a:buClr>
              <a:buSzPct val="120000"/>
              <a:buFont typeface="Times"/>
              <a:buChar char="•"/>
              <a:tabLst>
                <a:tab pos="185738" algn="l"/>
              </a:tabLst>
            </a:pPr>
            <a:r>
              <a:rPr lang="fr-FR" sz="1000" b="0" dirty="0">
                <a:solidFill>
                  <a:srgbClr val="434241"/>
                </a:solidFill>
                <a:latin typeface="Helvetica"/>
                <a:ea typeface="Helvetica"/>
                <a:cs typeface="Helvetica"/>
              </a:rPr>
              <a:t>Sagem a obtenu de la DGA un marché de 796 millions d’euros pour le développement, l’industrialisation et la fabrication en série des systèmes Félin, soit 31 445 systèmes individuels </a:t>
            </a:r>
          </a:p>
          <a:p>
            <a:pPr marL="185738" indent="-185738" defTabSz="995363" eaLnBrk="0" hangingPunct="0">
              <a:spcBef>
                <a:spcPct val="10000"/>
              </a:spcBef>
              <a:buClr>
                <a:srgbClr val="88827C"/>
              </a:buClr>
              <a:buSzPct val="120000"/>
              <a:buFont typeface="Times"/>
              <a:buNone/>
              <a:tabLst>
                <a:tab pos="185738" algn="l"/>
              </a:tabLst>
            </a:pPr>
            <a:endParaRPr lang="fr-FR" sz="1000" b="0" dirty="0">
              <a:solidFill>
                <a:srgbClr val="434241"/>
              </a:solidFill>
              <a:latin typeface="Helvetica"/>
              <a:ea typeface="Helvetica"/>
              <a:cs typeface="Helvetica"/>
            </a:endParaRPr>
          </a:p>
          <a:p>
            <a:pPr marL="185738" indent="-185738" defTabSz="995363" eaLnBrk="0" hangingPunct="0">
              <a:spcBef>
                <a:spcPct val="10000"/>
              </a:spcBef>
              <a:buClr>
                <a:srgbClr val="88827C"/>
              </a:buClr>
              <a:buSzPct val="120000"/>
              <a:buFont typeface="Times"/>
              <a:buNone/>
              <a:tabLst>
                <a:tab pos="185738" algn="l"/>
              </a:tabLst>
            </a:pPr>
            <a:r>
              <a:rPr lang="fr-FR" sz="1000" b="0" dirty="0">
                <a:solidFill>
                  <a:srgbClr val="C00000"/>
                </a:solidFill>
                <a:latin typeface="Helvetica"/>
                <a:ea typeface="Helvetica"/>
                <a:cs typeface="Helvetica"/>
              </a:rPr>
              <a:t> OBJECTIFS</a:t>
            </a:r>
          </a:p>
          <a:p>
            <a:pPr marL="185738" indent="-185738" defTabSz="995363" eaLnBrk="0" hangingPunct="0">
              <a:spcBef>
                <a:spcPct val="10000"/>
              </a:spcBef>
              <a:buClr>
                <a:srgbClr val="4B4A48"/>
              </a:buClr>
              <a:buSzPct val="120000"/>
              <a:buFont typeface="Times"/>
              <a:buChar char="•"/>
              <a:tabLst>
                <a:tab pos="185738" algn="l"/>
              </a:tabLst>
            </a:pPr>
            <a:r>
              <a:rPr lang="fr-FR" sz="1000" b="0" dirty="0">
                <a:solidFill>
                  <a:srgbClr val="434241"/>
                </a:solidFill>
                <a:latin typeface="Helvetica"/>
                <a:ea typeface="Helvetica"/>
                <a:cs typeface="Helvetica"/>
              </a:rPr>
              <a:t>Identifier les conditions de succès d’un démarrage des livraisons en 2009 et construire un plan de progrès</a:t>
            </a:r>
          </a:p>
          <a:p>
            <a:pPr marL="185738" indent="-185738" defTabSz="995363" eaLnBrk="0" hangingPunct="0">
              <a:spcBef>
                <a:spcPct val="10000"/>
              </a:spcBef>
              <a:buClr>
                <a:srgbClr val="4B4A48"/>
              </a:buClr>
              <a:buSzPct val="120000"/>
              <a:buFont typeface="Times"/>
              <a:buChar char="•"/>
              <a:tabLst>
                <a:tab pos="185738" algn="l"/>
              </a:tabLst>
            </a:pPr>
            <a:r>
              <a:rPr lang="fr-FR" sz="1000" b="0" dirty="0">
                <a:solidFill>
                  <a:srgbClr val="434241"/>
                </a:solidFill>
                <a:latin typeface="Helvetica"/>
                <a:ea typeface="Helvetica"/>
                <a:cs typeface="Helvetica"/>
              </a:rPr>
              <a:t>Optimiser les coûts de la </a:t>
            </a:r>
            <a:r>
              <a:rPr lang="fr-FR" sz="1000" b="0" dirty="0" err="1" smtClean="0">
                <a:solidFill>
                  <a:srgbClr val="434241"/>
                </a:solidFill>
                <a:latin typeface="Helvetica"/>
                <a:ea typeface="Helvetica"/>
                <a:cs typeface="Helvetica"/>
              </a:rPr>
              <a:t>supply</a:t>
            </a:r>
            <a:r>
              <a:rPr lang="fr-FR" sz="1000" b="0" dirty="0" smtClean="0">
                <a:solidFill>
                  <a:srgbClr val="434241"/>
                </a:solidFill>
                <a:latin typeface="Helvetica"/>
                <a:ea typeface="Helvetica"/>
                <a:cs typeface="Helvetica"/>
              </a:rPr>
              <a:t> </a:t>
            </a:r>
            <a:r>
              <a:rPr lang="fr-FR" sz="1000" b="0" dirty="0" err="1" smtClean="0">
                <a:solidFill>
                  <a:srgbClr val="434241"/>
                </a:solidFill>
                <a:latin typeface="Helvetica"/>
                <a:ea typeface="Helvetica"/>
                <a:cs typeface="Helvetica"/>
              </a:rPr>
              <a:t>chain</a:t>
            </a:r>
            <a:endParaRPr lang="fr-FR" sz="1000" b="0" dirty="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tabLst>
                <a:tab pos="185738" algn="l"/>
              </a:tabLst>
            </a:pPr>
            <a:endParaRPr lang="fr-FR" sz="1000" b="0" dirty="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tabLst>
                <a:tab pos="185738" algn="l"/>
              </a:tabLst>
            </a:pPr>
            <a:r>
              <a:rPr lang="fr-FR" sz="1000" b="0" dirty="0">
                <a:solidFill>
                  <a:srgbClr val="C00000"/>
                </a:solidFill>
                <a:latin typeface="Helvetica"/>
                <a:ea typeface="Helvetica"/>
                <a:cs typeface="Helvetica"/>
              </a:rPr>
              <a:t>APPROCHE</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Mise en œuvre de tableaux de bord de la performance globale de la </a:t>
            </a:r>
            <a:r>
              <a:rPr lang="fr-FR" sz="1000" b="0" dirty="0" err="1" smtClean="0">
                <a:solidFill>
                  <a:srgbClr val="434241"/>
                </a:solidFill>
                <a:latin typeface="Helvetica"/>
                <a:ea typeface="Helvetica"/>
                <a:cs typeface="Helvetica"/>
              </a:rPr>
              <a:t>supply</a:t>
            </a:r>
            <a:r>
              <a:rPr lang="fr-FR" sz="1000" b="0" dirty="0" smtClean="0">
                <a:solidFill>
                  <a:srgbClr val="434241"/>
                </a:solidFill>
                <a:latin typeface="Helvetica"/>
                <a:ea typeface="Helvetica"/>
                <a:cs typeface="Helvetica"/>
              </a:rPr>
              <a:t> </a:t>
            </a:r>
            <a:r>
              <a:rPr lang="fr-FR" sz="1000" b="0" dirty="0" err="1" smtClean="0">
                <a:solidFill>
                  <a:srgbClr val="434241"/>
                </a:solidFill>
                <a:latin typeface="Helvetica"/>
                <a:ea typeface="Helvetica"/>
                <a:cs typeface="Helvetica"/>
              </a:rPr>
              <a:t>chain</a:t>
            </a:r>
            <a:r>
              <a:rPr lang="fr-FR" sz="1000" b="0" dirty="0" smtClean="0">
                <a:solidFill>
                  <a:srgbClr val="434241"/>
                </a:solidFill>
                <a:latin typeface="Helvetica"/>
                <a:ea typeface="Helvetica"/>
                <a:cs typeface="Helvetica"/>
              </a:rPr>
              <a:t> </a:t>
            </a:r>
            <a:r>
              <a:rPr lang="fr-FR" sz="1000" b="0" dirty="0">
                <a:solidFill>
                  <a:srgbClr val="434241"/>
                </a:solidFill>
                <a:latin typeface="Helvetica"/>
                <a:ea typeface="Helvetica"/>
                <a:cs typeface="Helvetica"/>
              </a:rPr>
              <a:t>(outils, rôles et responsabilités, instances de décision, ...)</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Planification : mise en place d’un processus PIC mensuel </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Pilotage des fournisseurs critiques : mise en place de contrats logistiques, généralisation de dispositifs de plans d’approvisionnements pour déclencher les livraisons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Organisation des approvisionnements : maitriser les délais d’approvisionnement et optimiser les efforts de pilotage de la performance des fournisseurs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Introduction des évolutions : coordonner l’ensemble des actions et des acteurs nécessaires au lancement maitrisé des évolutions</a:t>
            </a: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Maitrise et réduction des cycles internes : maitriser des délais courts de mise à disposition des équipements</a:t>
            </a:r>
          </a:p>
          <a:p>
            <a:pPr marL="185738" indent="-185738" defTabSz="995363" eaLnBrk="0" hangingPunct="0">
              <a:spcBef>
                <a:spcPct val="10000"/>
              </a:spcBef>
              <a:buClr>
                <a:srgbClr val="4B4A48"/>
              </a:buClr>
              <a:buSzPct val="120000"/>
              <a:buFont typeface="Arial" charset="0"/>
              <a:buChar char="•"/>
              <a:tabLst>
                <a:tab pos="185738" algn="l"/>
              </a:tabLst>
            </a:pPr>
            <a:endParaRPr lang="fr-FR" sz="1000" b="0" dirty="0">
              <a:solidFill>
                <a:srgbClr val="434241"/>
              </a:solidFill>
              <a:latin typeface="Helvetica"/>
              <a:ea typeface="Helvetica"/>
              <a:cs typeface="Helvetica"/>
            </a:endParaRPr>
          </a:p>
          <a:p>
            <a:pPr marL="185738"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Livrables :</a:t>
            </a:r>
          </a:p>
          <a:p>
            <a:pPr marL="642938" lvl="1"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Cartographie de la</a:t>
            </a:r>
            <a:r>
              <a:rPr lang="fr-FR" sz="1000" b="0" dirty="0" smtClean="0">
                <a:solidFill>
                  <a:srgbClr val="434241"/>
                </a:solidFill>
                <a:latin typeface="Helvetica"/>
                <a:ea typeface="Helvetica"/>
                <a:cs typeface="Helvetica"/>
              </a:rPr>
              <a:t> </a:t>
            </a:r>
            <a:r>
              <a:rPr lang="fr-FR" sz="1000" b="0" dirty="0" err="1" smtClean="0">
                <a:solidFill>
                  <a:srgbClr val="434241"/>
                </a:solidFill>
                <a:latin typeface="Helvetica"/>
                <a:ea typeface="Helvetica"/>
                <a:cs typeface="Helvetica"/>
              </a:rPr>
              <a:t>Supply</a:t>
            </a:r>
            <a:r>
              <a:rPr lang="fr-FR" sz="1000" b="0" dirty="0" smtClean="0">
                <a:solidFill>
                  <a:srgbClr val="434241"/>
                </a:solidFill>
                <a:latin typeface="Helvetica"/>
                <a:ea typeface="Helvetica"/>
                <a:cs typeface="Helvetica"/>
              </a:rPr>
              <a:t> Chain </a:t>
            </a:r>
            <a:r>
              <a:rPr lang="fr-FR" sz="1000" b="0" dirty="0">
                <a:solidFill>
                  <a:srgbClr val="434241"/>
                </a:solidFill>
                <a:latin typeface="Helvetica"/>
                <a:ea typeface="Helvetica"/>
                <a:cs typeface="Helvetica"/>
              </a:rPr>
              <a:t>actuelle (flux physiques, d’information et financiers), identifier les points critiques et définir une cible - méthodologie VSM</a:t>
            </a:r>
          </a:p>
          <a:p>
            <a:pPr marL="642938" lvl="1"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Outils de simulation et de calcul des VEX</a:t>
            </a:r>
          </a:p>
          <a:p>
            <a:pPr marL="642938" lvl="1" indent="-185738" defTabSz="995363" eaLnBrk="0" hangingPunct="0">
              <a:spcBef>
                <a:spcPct val="10000"/>
              </a:spcBef>
              <a:buClr>
                <a:srgbClr val="4B4A48"/>
              </a:buClr>
              <a:buSzPct val="120000"/>
              <a:buFont typeface="Arial" charset="0"/>
              <a:buChar char="•"/>
              <a:tabLst>
                <a:tab pos="185738" algn="l"/>
              </a:tabLst>
            </a:pPr>
            <a:r>
              <a:rPr lang="fr-FR" sz="1000" b="0" dirty="0">
                <a:solidFill>
                  <a:srgbClr val="434241"/>
                </a:solidFill>
                <a:latin typeface="Helvetica"/>
                <a:ea typeface="Helvetica"/>
                <a:cs typeface="Helvetica"/>
              </a:rPr>
              <a:t>Business case permettant d’évaluer l’impact des actions de progrès sur les coûts, les délais et la qualité</a:t>
            </a:r>
          </a:p>
        </p:txBody>
      </p:sp>
      <p:pic>
        <p:nvPicPr>
          <p:cNvPr id="48133" name="Picture 58" descr="Sagem-Fr"/>
          <p:cNvPicPr>
            <a:picLocks noChangeAspect="1" noChangeArrowheads="1"/>
          </p:cNvPicPr>
          <p:nvPr/>
        </p:nvPicPr>
        <p:blipFill>
          <a:blip r:embed="rId3"/>
          <a:srcRect/>
          <a:stretch>
            <a:fillRect/>
          </a:stretch>
        </p:blipFill>
        <p:spPr bwMode="auto">
          <a:xfrm>
            <a:off x="8039100" y="684213"/>
            <a:ext cx="1438275" cy="465137"/>
          </a:xfrm>
          <a:prstGeom prst="rect">
            <a:avLst/>
          </a:prstGeom>
          <a:noFill/>
          <a:ln w="9525">
            <a:noFill/>
            <a:miter lim="800000"/>
            <a:headEnd/>
            <a:tailEnd/>
          </a:ln>
        </p:spPr>
      </p:pic>
      <p:pic>
        <p:nvPicPr>
          <p:cNvPr id="12" name="Picture 4"/>
          <p:cNvPicPr>
            <a:picLocks noChangeAspect="1" noChangeArrowheads="1"/>
          </p:cNvPicPr>
          <p:nvPr/>
        </p:nvPicPr>
        <p:blipFill>
          <a:blip r:embed="rId4"/>
          <a:srcRect/>
          <a:stretch>
            <a:fillRect/>
          </a:stretch>
        </p:blipFill>
        <p:spPr bwMode="auto">
          <a:xfrm>
            <a:off x="6073775" y="3949700"/>
            <a:ext cx="3260725" cy="2259013"/>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7"/>
              </a:schemeClr>
            </a:outerShdw>
          </a:effectLst>
        </p:spPr>
      </p:pic>
      <p:pic>
        <p:nvPicPr>
          <p:cNvPr id="13" name="Picture 5"/>
          <p:cNvPicPr>
            <a:picLocks noChangeAspect="1" noChangeArrowheads="1"/>
          </p:cNvPicPr>
          <p:nvPr/>
        </p:nvPicPr>
        <p:blipFill>
          <a:blip r:embed="rId5"/>
          <a:srcRect/>
          <a:stretch>
            <a:fillRect/>
          </a:stretch>
        </p:blipFill>
        <p:spPr bwMode="auto">
          <a:xfrm>
            <a:off x="6073775" y="1543050"/>
            <a:ext cx="3260725" cy="2257425"/>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7"/>
              </a:schemeClr>
            </a:outerShdw>
          </a:effectLst>
        </p:spPr>
      </p:pic>
      <p:sp>
        <p:nvSpPr>
          <p:cNvPr id="2" name="Espace réservé du contenu 1"/>
          <p:cNvSpPr>
            <a:spLocks noGrp="1"/>
          </p:cNvSpPr>
          <p:nvPr>
            <p:ph sz="quarter" idx="12"/>
          </p:nvPr>
        </p:nvSpPr>
        <p:spPr/>
        <p:txBody>
          <a:bodyPr/>
          <a:lstStyle/>
          <a:p>
            <a:endParaRPr lang="fr-FR"/>
          </a:p>
        </p:txBody>
      </p:sp>
      <p:sp>
        <p:nvSpPr>
          <p:cNvPr id="11" name="Espace réservé du contenu 3"/>
          <p:cNvSpPr>
            <a:spLocks noGrp="1"/>
          </p:cNvSpPr>
          <p:nvPr>
            <p:ph idx="1"/>
          </p:nvPr>
        </p:nvSpPr>
        <p:spPr>
          <a:xfrm>
            <a:off x="587375" y="119820"/>
            <a:ext cx="5116513" cy="241300"/>
          </a:xfrm>
        </p:spPr>
        <p:txBody>
          <a:bodyPr/>
          <a:lstStyle/>
          <a:p>
            <a:pPr marL="0" indent="0">
              <a:buNone/>
            </a:pPr>
            <a:r>
              <a:rPr sz="1000" dirty="0">
                <a:solidFill>
                  <a:srgbClr val="FFFFFF"/>
                </a:solidFill>
                <a:latin typeface="Euphemia UCAS"/>
                <a:ea typeface="MS PGothic" pitchFamily="34" charset="-128"/>
              </a:rPr>
              <a:t>EXTRAIT DE REFERENCES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D33322"/>
                </a:solidFill>
                <a:ea typeface="ヒラギノ角ゴ Pro W3" charset="-128"/>
                <a:cs typeface="ヒラギノ角ゴ Pro W3" charset="-128"/>
              </a:rPr>
              <a:t>THALES</a:t>
            </a:r>
            <a:r>
              <a:rPr lang="fr-FR" dirty="0" smtClean="0">
                <a:solidFill>
                  <a:srgbClr val="FFBE19"/>
                </a:solidFill>
                <a:ea typeface="ヒラギノ角ゴ Pro W3" charset="-128"/>
                <a:cs typeface="ヒラギノ角ゴ Pro W3" charset="-128"/>
              </a:rPr>
              <a:t> </a:t>
            </a:r>
            <a:r>
              <a:rPr lang="fr-FR" dirty="0" smtClean="0">
                <a:ea typeface="ヒラギノ角ゴ Pro W3" charset="-128"/>
                <a:cs typeface="ヒラギノ角ゴ Pro W3" charset="-128"/>
              </a:rPr>
              <a:t> Benchmark du coût des fonctions support</a:t>
            </a:r>
            <a:endParaRPr lang="fr-FR" dirty="0"/>
          </a:p>
        </p:txBody>
      </p:sp>
      <p:sp>
        <p:nvSpPr>
          <p:cNvPr id="5" name="Espace réservé du numéro de diapositive 4"/>
          <p:cNvSpPr>
            <a:spLocks noGrp="1"/>
          </p:cNvSpPr>
          <p:nvPr>
            <p:ph type="sldNum" sz="quarter" idx="13"/>
          </p:nvPr>
        </p:nvSpPr>
        <p:spPr/>
        <p:txBody>
          <a:bodyPr/>
          <a:lstStyle/>
          <a:p>
            <a:pPr>
              <a:defRPr/>
            </a:pPr>
            <a:fld id="{AF0239D6-27A3-44A3-A7C8-84D6BBA5DBFC}" type="slidenum">
              <a:rPr lang="fr-FR" smtClean="0"/>
              <a:pPr>
                <a:defRPr/>
              </a:pPr>
              <a:t>8</a:t>
            </a:fld>
            <a:endParaRPr lang="fr-FR"/>
          </a:p>
        </p:txBody>
      </p:sp>
      <p:sp>
        <p:nvSpPr>
          <p:cNvPr id="6" name="Espace réservé du pied de page 5"/>
          <p:cNvSpPr>
            <a:spLocks noGrp="1"/>
          </p:cNvSpPr>
          <p:nvPr>
            <p:ph type="ftr" sz="quarter" idx="14"/>
          </p:nvPr>
        </p:nvSpPr>
        <p:spPr/>
        <p:txBody>
          <a:bodyPr/>
          <a:lstStyle/>
          <a:p>
            <a:pPr>
              <a:defRPr/>
            </a:pPr>
            <a:r>
              <a:rPr lang="en-US" smtClean="0"/>
              <a:t>ECDYS secteur ASD - Présentation du cabinet 22 juin 2011</a:t>
            </a:r>
            <a:endParaRPr lang="fr-FR"/>
          </a:p>
        </p:txBody>
      </p:sp>
      <p:pic>
        <p:nvPicPr>
          <p:cNvPr id="8" name="Picture 4"/>
          <p:cNvPicPr>
            <a:picLocks noChangeAspect="1" noChangeArrowheads="1"/>
          </p:cNvPicPr>
          <p:nvPr/>
        </p:nvPicPr>
        <p:blipFill>
          <a:blip r:embed="rId2"/>
          <a:srcRect/>
          <a:stretch>
            <a:fillRect/>
          </a:stretch>
        </p:blipFill>
        <p:spPr bwMode="auto">
          <a:xfrm>
            <a:off x="6521450" y="4038600"/>
            <a:ext cx="3136900" cy="2003425"/>
          </a:xfrm>
          <a:prstGeom prst="rect">
            <a:avLst/>
          </a:prstGeom>
          <a:noFill/>
          <a:ln w="12700">
            <a:solidFill>
              <a:schemeClr val="tx1"/>
            </a:solidFill>
            <a:miter lim="800000"/>
            <a:headEnd/>
            <a:tailEnd/>
          </a:ln>
        </p:spPr>
      </p:pic>
      <p:sp>
        <p:nvSpPr>
          <p:cNvPr id="9" name="Rectangle 5"/>
          <p:cNvSpPr>
            <a:spLocks noChangeArrowheads="1"/>
          </p:cNvSpPr>
          <p:nvPr/>
        </p:nvSpPr>
        <p:spPr bwMode="gray">
          <a:xfrm>
            <a:off x="825500" y="1676400"/>
            <a:ext cx="5370513" cy="4238625"/>
          </a:xfrm>
          <a:prstGeom prst="rect">
            <a:avLst/>
          </a:prstGeom>
          <a:solidFill>
            <a:schemeClr val="bg1"/>
          </a:solidFill>
          <a:ln w="9525">
            <a:noFill/>
            <a:miter lim="800000"/>
            <a:headEnd/>
            <a:tailEnd/>
          </a:ln>
        </p:spPr>
        <p:txBody>
          <a:bodyPr lIns="87261" tIns="43632" rIns="87261" bIns="43632">
            <a:prstTxWarp prst="textNoShape">
              <a:avLst/>
            </a:prstTxWarp>
            <a:spAutoFit/>
          </a:bodyPr>
          <a:lstStyle/>
          <a:p>
            <a:pPr marL="190500" indent="-190500" defTabSz="931863" eaLnBrk="0" hangingPunct="0">
              <a:lnSpc>
                <a:spcPct val="90000"/>
              </a:lnSpc>
              <a:spcBef>
                <a:spcPct val="100000"/>
              </a:spcBef>
              <a:buClr>
                <a:schemeClr val="bg2"/>
              </a:buClr>
              <a:buSzPct val="80000"/>
              <a:buFont typeface="Wingdings" charset="2"/>
              <a:buNone/>
            </a:pPr>
            <a:r>
              <a:rPr lang="fr-FR" sz="1000" b="0" dirty="0">
                <a:solidFill>
                  <a:schemeClr val="tx2"/>
                </a:solidFill>
                <a:latin typeface="Arial" charset="0"/>
              </a:rPr>
              <a:t>Interlocuteur :</a:t>
            </a:r>
            <a:r>
              <a:rPr lang="fr-FR" sz="1000" b="0" dirty="0">
                <a:latin typeface="Arial" charset="0"/>
              </a:rPr>
              <a:t> Stanislas GUÉRIN, Senior Vice Président Direction Compétitivité</a:t>
            </a:r>
          </a:p>
          <a:p>
            <a:pPr marL="190500" indent="-190500" defTabSz="931863" eaLnBrk="0" hangingPunct="0">
              <a:lnSpc>
                <a:spcPct val="90000"/>
              </a:lnSpc>
              <a:spcBef>
                <a:spcPct val="100000"/>
              </a:spcBef>
              <a:buClr>
                <a:schemeClr val="bg2"/>
              </a:buClr>
              <a:buSzPct val="80000"/>
              <a:buFont typeface="Wingdings" charset="2"/>
              <a:buNone/>
            </a:pPr>
            <a:r>
              <a:rPr lang="fr-FR" sz="1000" b="0" dirty="0">
                <a:solidFill>
                  <a:srgbClr val="D33322"/>
                </a:solidFill>
                <a:latin typeface="Arial" charset="0"/>
              </a:rPr>
              <a:t>Contexte</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Le groupe a lancé une action d’analyse des coûts des fonctions support, ces coûts ayant tendance à augmenter sans que l’on puisse justifier et contrôler de façon satisfaisante cette tendance</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Le périmètre concerné comprend les fonctions Ressources Humaines, Administration et Finance, Ventes et Marketing, Communications, Juridique, Management, Système d’information, Site Management, Achats et Qualité</a:t>
            </a:r>
          </a:p>
          <a:p>
            <a:pPr marL="190500" indent="-190500" defTabSz="931863" eaLnBrk="0" hangingPunct="0">
              <a:lnSpc>
                <a:spcPct val="90000"/>
              </a:lnSpc>
              <a:spcBef>
                <a:spcPct val="100000"/>
              </a:spcBef>
              <a:buClr>
                <a:schemeClr val="bg2"/>
              </a:buClr>
              <a:buSzPct val="80000"/>
              <a:buFont typeface="Wingdings" charset="2"/>
              <a:buNone/>
            </a:pPr>
            <a:r>
              <a:rPr lang="fr-FR" sz="1000" b="0" dirty="0">
                <a:solidFill>
                  <a:srgbClr val="D33322"/>
                </a:solidFill>
                <a:latin typeface="Arial" charset="0"/>
              </a:rPr>
              <a:t>Enjeux</a:t>
            </a:r>
            <a:r>
              <a:rPr lang="fr-FR" sz="1000" b="0" dirty="0">
                <a:solidFill>
                  <a:srgbClr val="FFBE19"/>
                </a:solidFill>
                <a:latin typeface="Arial" charset="0"/>
              </a:rPr>
              <a:t> </a:t>
            </a:r>
          </a:p>
          <a:p>
            <a:pPr marL="190500" indent="-190500" defTabSz="931863" eaLnBrk="0" hangingPunct="0">
              <a:lnSpc>
                <a:spcPct val="90000"/>
              </a:lnSpc>
              <a:buClr>
                <a:schemeClr val="bg2"/>
              </a:buClr>
              <a:buSzPct val="80000"/>
              <a:buFont typeface="Wingdings" charset="2"/>
              <a:buChar char="n"/>
            </a:pPr>
            <a:r>
              <a:rPr lang="fr-FR" sz="1000" b="0" dirty="0">
                <a:latin typeface="Arial" charset="0"/>
              </a:rPr>
              <a:t>Réduction du coût des fonctions support (assiette de l’ordre de 2 Milliards d’euros sur un coût total de 12 Milliards)</a:t>
            </a:r>
          </a:p>
          <a:p>
            <a:pPr marL="190500" indent="-190500" defTabSz="931863" eaLnBrk="0" hangingPunct="0">
              <a:lnSpc>
                <a:spcPct val="90000"/>
              </a:lnSpc>
              <a:spcBef>
                <a:spcPct val="100000"/>
              </a:spcBef>
              <a:buClr>
                <a:schemeClr val="bg2"/>
              </a:buClr>
              <a:buSzPct val="80000"/>
              <a:buFont typeface="Wingdings" charset="2"/>
              <a:buNone/>
            </a:pPr>
            <a:r>
              <a:rPr lang="fr-FR" sz="1000" b="0" dirty="0">
                <a:solidFill>
                  <a:srgbClr val="D33322"/>
                </a:solidFill>
                <a:latin typeface="Arial" charset="0"/>
              </a:rPr>
              <a:t>Objectifs</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Mettre en cohérence les structures de coûts</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Réaliser un benchmark du coût des fonctions support des différentes entités du groupe et l’analyser</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Calibrer le potentiel de gain en s’ajustant sur la moyenne du second quartile et sur des benchmarks externes</a:t>
            </a:r>
          </a:p>
          <a:p>
            <a:pPr marL="190500" indent="-190500" defTabSz="931863" eaLnBrk="0" hangingPunct="0">
              <a:lnSpc>
                <a:spcPct val="90000"/>
              </a:lnSpc>
              <a:spcBef>
                <a:spcPct val="100000"/>
              </a:spcBef>
              <a:buClr>
                <a:schemeClr val="bg2"/>
              </a:buClr>
              <a:buSzPct val="80000"/>
              <a:buFont typeface="Wingdings" charset="2"/>
              <a:buNone/>
            </a:pPr>
            <a:r>
              <a:rPr lang="fr-FR" sz="1000" b="0" dirty="0">
                <a:solidFill>
                  <a:srgbClr val="D33322"/>
                </a:solidFill>
                <a:latin typeface="Arial" charset="0"/>
              </a:rPr>
              <a:t>Approche</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Normalisation des définitions des centres de coûts</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Benchmark des unités (présentation de la méthodologie aux unités, remontée, analyse et traitement des données)</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Préparation de la présentation en COMEX</a:t>
            </a:r>
          </a:p>
          <a:p>
            <a:pPr marL="190500" indent="-190500" defTabSz="931863" eaLnBrk="0" hangingPunct="0">
              <a:lnSpc>
                <a:spcPct val="90000"/>
              </a:lnSpc>
              <a:spcBef>
                <a:spcPct val="25000"/>
              </a:spcBef>
              <a:buClr>
                <a:schemeClr val="bg2"/>
              </a:buClr>
              <a:buSzPct val="80000"/>
              <a:buFont typeface="Wingdings" charset="2"/>
              <a:buChar char="n"/>
            </a:pPr>
            <a:r>
              <a:rPr lang="fr-FR" sz="1000" b="0" dirty="0">
                <a:latin typeface="Arial" charset="0"/>
              </a:rPr>
              <a:t>Potentiel de gain brut avant analyse détaillée par les unités </a:t>
            </a:r>
            <a:r>
              <a:rPr lang="fr-FR" sz="1000" b="0" dirty="0">
                <a:latin typeface="Arial" charset="0"/>
              </a:rPr>
              <a:t> </a:t>
            </a:r>
            <a:r>
              <a:rPr lang="fr-FR" sz="1000" b="0" dirty="0" smtClean="0">
                <a:latin typeface="Arial" charset="0"/>
              </a:rPr>
              <a:t>&gt; </a:t>
            </a:r>
            <a:r>
              <a:rPr lang="fr-FR" sz="1000" b="0" dirty="0" smtClean="0">
                <a:latin typeface="Arial" charset="0"/>
              </a:rPr>
              <a:t>150 </a:t>
            </a:r>
            <a:r>
              <a:rPr lang="fr-FR" sz="1000" b="0" dirty="0">
                <a:latin typeface="Arial" charset="0"/>
              </a:rPr>
              <a:t>M €</a:t>
            </a:r>
          </a:p>
        </p:txBody>
      </p:sp>
      <p:sp>
        <p:nvSpPr>
          <p:cNvPr id="10" name="Espace réservé du contenu 3"/>
          <p:cNvSpPr>
            <a:spLocks noGrp="1"/>
          </p:cNvSpPr>
          <p:nvPr>
            <p:ph idx="1"/>
          </p:nvPr>
        </p:nvSpPr>
        <p:spPr>
          <a:xfrm>
            <a:off x="587375" y="119820"/>
            <a:ext cx="5116513" cy="241300"/>
          </a:xfrm>
        </p:spPr>
        <p:txBody>
          <a:bodyPr/>
          <a:lstStyle/>
          <a:p>
            <a:pPr marL="0" indent="0">
              <a:buNone/>
            </a:pPr>
            <a:r>
              <a:rPr sz="1000" dirty="0">
                <a:solidFill>
                  <a:srgbClr val="FFFFFF"/>
                </a:solidFill>
                <a:latin typeface="Euphemia UCAS"/>
                <a:ea typeface="MS PGothic" pitchFamily="34" charset="-128"/>
              </a:rPr>
              <a:t>EXTRAIT DE REFERENCES</a:t>
            </a:r>
          </a:p>
        </p:txBody>
      </p:sp>
      <p:sp>
        <p:nvSpPr>
          <p:cNvPr id="11" name="Rectangle 10"/>
          <p:cNvSpPr/>
          <p:nvPr/>
        </p:nvSpPr>
        <p:spPr bwMode="auto">
          <a:xfrm>
            <a:off x="6544733" y="3310467"/>
            <a:ext cx="84667" cy="499533"/>
          </a:xfrm>
          <a:prstGeom prst="rect">
            <a:avLst/>
          </a:prstGeom>
          <a:solidFill>
            <a:srgbClr val="FFFFFF"/>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100" b="1" i="0" u="none" strike="noStrike" cap="none" normalizeH="0" baseline="0" dirty="0" smtClean="0">
              <a:ln>
                <a:noFill/>
              </a:ln>
              <a:solidFill>
                <a:schemeClr val="bg1"/>
              </a:solidFill>
              <a:effectLst/>
              <a:latin typeface="Helvetica"/>
              <a:cs typeface="Helvetica"/>
            </a:endParaRPr>
          </a:p>
        </p:txBody>
      </p:sp>
      <p:sp>
        <p:nvSpPr>
          <p:cNvPr id="12" name="Rectangle 11"/>
          <p:cNvSpPr/>
          <p:nvPr/>
        </p:nvSpPr>
        <p:spPr bwMode="auto">
          <a:xfrm>
            <a:off x="6697133" y="3585636"/>
            <a:ext cx="2252134" cy="347133"/>
          </a:xfrm>
          <a:prstGeom prst="rect">
            <a:avLst/>
          </a:prstGeom>
          <a:solidFill>
            <a:srgbClr val="FFFFFF"/>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100" b="1" i="0" u="none" strike="noStrike" cap="none" normalizeH="0" baseline="0" dirty="0" smtClean="0">
              <a:ln>
                <a:noFill/>
              </a:ln>
              <a:solidFill>
                <a:schemeClr val="bg1"/>
              </a:solidFill>
              <a:effectLst/>
              <a:latin typeface="Helvetica"/>
              <a:cs typeface="Helvetica"/>
            </a:endParaRPr>
          </a:p>
        </p:txBody>
      </p:sp>
      <p:pic>
        <p:nvPicPr>
          <p:cNvPr id="15" name="Image 14"/>
          <p:cNvPicPr>
            <a:picLocks noChangeAspect="1"/>
          </p:cNvPicPr>
          <p:nvPr/>
        </p:nvPicPr>
        <p:blipFill>
          <a:blip r:embed="rId3"/>
          <a:stretch>
            <a:fillRect/>
          </a:stretch>
        </p:blipFill>
        <p:spPr>
          <a:xfrm>
            <a:off x="6190871" y="1737626"/>
            <a:ext cx="3467862" cy="204320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8075" y="576263"/>
            <a:ext cx="7565420" cy="685800"/>
          </a:xfrm>
        </p:spPr>
        <p:txBody>
          <a:bodyPr/>
          <a:lstStyle/>
          <a:p>
            <a:r>
              <a:rPr lang="fr-FR" dirty="0" smtClean="0">
                <a:solidFill>
                  <a:schemeClr val="accent6"/>
                </a:solidFill>
                <a:ea typeface="ヒラギノ角ゴ Pro W3" charset="-128"/>
                <a:cs typeface="ヒラギノ角ゴ Pro W3" charset="-128"/>
              </a:rPr>
              <a:t>Thales - Division Land and Joint</a:t>
            </a:r>
            <a:r>
              <a:rPr lang="fr-FR" dirty="0" smtClean="0">
                <a:solidFill>
                  <a:schemeClr val="folHlink"/>
                </a:solidFill>
                <a:ea typeface="ヒラギノ角ゴ Pro W3" charset="-128"/>
                <a:cs typeface="ヒラギノ角ゴ Pro W3" charset="-128"/>
              </a:rPr>
              <a:t> </a:t>
            </a:r>
            <a:r>
              <a:rPr lang="fr-FR" dirty="0" smtClean="0">
                <a:ea typeface="ヒラギノ角ゴ Pro W3" charset="-128"/>
                <a:cs typeface="ヒラギノ角ゴ Pro W3" charset="-128"/>
              </a:rPr>
              <a:t>Simplification des processus et déploiement de la culture Lean sur l’ensemble de la Division </a:t>
            </a:r>
            <a:endParaRPr lang="fr-FR" dirty="0"/>
          </a:p>
        </p:txBody>
      </p:sp>
      <p:sp>
        <p:nvSpPr>
          <p:cNvPr id="5" name="Espace réservé du numéro de diapositive 4"/>
          <p:cNvSpPr>
            <a:spLocks noGrp="1"/>
          </p:cNvSpPr>
          <p:nvPr>
            <p:ph type="sldNum" sz="quarter" idx="13"/>
          </p:nvPr>
        </p:nvSpPr>
        <p:spPr/>
        <p:txBody>
          <a:bodyPr/>
          <a:lstStyle/>
          <a:p>
            <a:pPr>
              <a:defRPr/>
            </a:pPr>
            <a:fld id="{AF0239D6-27A3-44A3-A7C8-84D6BBA5DBFC}" type="slidenum">
              <a:rPr lang="fr-FR" smtClean="0"/>
              <a:pPr>
                <a:defRPr/>
              </a:pPr>
              <a:t>9</a:t>
            </a:fld>
            <a:endParaRPr lang="fr-FR"/>
          </a:p>
        </p:txBody>
      </p:sp>
      <p:sp>
        <p:nvSpPr>
          <p:cNvPr id="6" name="Espace réservé du pied de page 5"/>
          <p:cNvSpPr>
            <a:spLocks noGrp="1"/>
          </p:cNvSpPr>
          <p:nvPr>
            <p:ph type="ftr" sz="quarter" idx="14"/>
          </p:nvPr>
        </p:nvSpPr>
        <p:spPr/>
        <p:txBody>
          <a:bodyPr/>
          <a:lstStyle/>
          <a:p>
            <a:pPr>
              <a:defRPr/>
            </a:pPr>
            <a:r>
              <a:rPr lang="en-US" smtClean="0"/>
              <a:t>ECDYS secteur ASD - Présentation du cabinet 22 juin 2011</a:t>
            </a:r>
            <a:endParaRPr lang="fr-FR"/>
          </a:p>
        </p:txBody>
      </p:sp>
      <p:sp>
        <p:nvSpPr>
          <p:cNvPr id="7" name="Rectangle 2"/>
          <p:cNvSpPr>
            <a:spLocks noChangeArrowheads="1"/>
          </p:cNvSpPr>
          <p:nvPr/>
        </p:nvSpPr>
        <p:spPr bwMode="gray">
          <a:xfrm>
            <a:off x="723998" y="1304925"/>
            <a:ext cx="4959860" cy="5219700"/>
          </a:xfrm>
          <a:prstGeom prst="rect">
            <a:avLst/>
          </a:prstGeom>
          <a:solidFill>
            <a:schemeClr val="bg1"/>
          </a:solidFill>
          <a:ln w="9525">
            <a:noFill/>
            <a:miter lim="800000"/>
            <a:headEnd/>
            <a:tailEnd/>
          </a:ln>
        </p:spPr>
        <p:txBody>
          <a:bodyPr lIns="93203" tIns="46603" rIns="93203" bIns="46603">
            <a:prstTxWarp prst="textNoShape">
              <a:avLst/>
            </a:prstTxWarp>
          </a:bodyPr>
          <a:lstStyle/>
          <a:p>
            <a:pPr marL="180975" indent="-180975" defTabSz="931863" eaLnBrk="0" hangingPunct="0">
              <a:lnSpc>
                <a:spcPct val="90000"/>
              </a:lnSpc>
              <a:spcBef>
                <a:spcPct val="20000"/>
              </a:spcBef>
              <a:buClr>
                <a:schemeClr val="bg2"/>
              </a:buClr>
              <a:buSzPct val="80000"/>
              <a:buFont typeface="Wingdings" charset="2"/>
              <a:buChar char="n"/>
              <a:tabLst>
                <a:tab pos="271463" algn="l"/>
                <a:tab pos="625475" algn="l"/>
                <a:tab pos="987425" algn="l"/>
              </a:tabLst>
            </a:pPr>
            <a:r>
              <a:rPr lang="fr-FR" sz="1100" b="0" dirty="0">
                <a:solidFill>
                  <a:srgbClr val="D33322"/>
                </a:solidFill>
                <a:latin typeface="Arial" charset="0"/>
              </a:rPr>
              <a:t>Contexte : </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Dans un contexte de croissance commercial, la Division Land and Joint s’est fixée comme objectif de revisiter ses processus afin d’éliminer les lourdeurs administratives, de chasser les gaspillages et les redondances pour focaliser les ressources sur les tâches à forte valeur ajoutée.</a:t>
            </a:r>
          </a:p>
          <a:p>
            <a:pPr marL="180975" indent="-180975" defTabSz="931863" eaLnBrk="0" hangingPunct="0">
              <a:lnSpc>
                <a:spcPct val="90000"/>
              </a:lnSpc>
              <a:spcBef>
                <a:spcPct val="60000"/>
              </a:spcBef>
              <a:buClr>
                <a:schemeClr val="bg2"/>
              </a:buClr>
              <a:buSzPct val="80000"/>
              <a:buFont typeface="Wingdings" charset="2"/>
              <a:buChar char="n"/>
              <a:tabLst>
                <a:tab pos="271463" algn="l"/>
                <a:tab pos="625475" algn="l"/>
                <a:tab pos="987425" algn="l"/>
              </a:tabLst>
            </a:pPr>
            <a:r>
              <a:rPr lang="fr-FR" sz="1100" b="0" dirty="0" smtClean="0">
                <a:solidFill>
                  <a:srgbClr val="D33322"/>
                </a:solidFill>
                <a:latin typeface="Arial" charset="0"/>
              </a:rPr>
              <a:t>Enjeux </a:t>
            </a:r>
            <a:r>
              <a:rPr lang="fr-FR" sz="1100" b="0" dirty="0">
                <a:solidFill>
                  <a:srgbClr val="D33322"/>
                </a:solidFill>
                <a:latin typeface="Arial" charset="0"/>
              </a:rPr>
              <a:t>: </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Déployer le Lean sur l’ensemble de la Division en 2 ans en ayant comme priorité les Domaines, les Directions commerciales et les Fonctions </a:t>
            </a:r>
            <a:r>
              <a:rPr lang="fr-FR" sz="1100" b="0" dirty="0" smtClean="0">
                <a:latin typeface="Arial" charset="0"/>
              </a:rPr>
              <a:t>supports</a:t>
            </a:r>
            <a:endParaRPr lang="fr-FR" sz="1100" b="0" dirty="0">
              <a:solidFill>
                <a:schemeClr val="folHlink"/>
              </a:solidFill>
              <a:latin typeface="Arial" charset="0"/>
            </a:endParaRPr>
          </a:p>
          <a:p>
            <a:pPr marL="180975" indent="-180975" defTabSz="931863" eaLnBrk="0" hangingPunct="0">
              <a:lnSpc>
                <a:spcPct val="90000"/>
              </a:lnSpc>
              <a:spcBef>
                <a:spcPct val="60000"/>
              </a:spcBef>
              <a:buClr>
                <a:schemeClr val="bg2"/>
              </a:buClr>
              <a:buSzPct val="80000"/>
              <a:buFont typeface="Wingdings" charset="2"/>
              <a:buChar char="n"/>
              <a:tabLst>
                <a:tab pos="271463" algn="l"/>
                <a:tab pos="625475" algn="l"/>
                <a:tab pos="987425" algn="l"/>
              </a:tabLst>
            </a:pPr>
            <a:r>
              <a:rPr lang="fr-FR" sz="1100" b="0" dirty="0">
                <a:solidFill>
                  <a:srgbClr val="D33322"/>
                </a:solidFill>
                <a:latin typeface="Arial" charset="0"/>
              </a:rPr>
              <a:t>Exemples projets </a:t>
            </a:r>
            <a:r>
              <a:rPr lang="fr-FR" sz="1100" b="0" dirty="0">
                <a:solidFill>
                  <a:srgbClr val="FFBE19"/>
                </a:solidFill>
                <a:latin typeface="Arial" charset="0"/>
              </a:rPr>
              <a:t>: </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Améliorer la transition entre la phase Commerciale et la phase Affaire</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Redéfinir le processus des démonstrations (depuis la demande client jusqu’au compte rendu de suivi)</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Réduire le temps de réponse pour les appels d’offre à faible enjeux</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Simplifier le processus annuel budgétaire</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Déployer le 5S dans les zones tertiaires et industriels</a:t>
            </a:r>
          </a:p>
          <a:p>
            <a:pPr marL="180975" indent="-180975" defTabSz="931863" eaLnBrk="0" hangingPunct="0">
              <a:lnSpc>
                <a:spcPct val="90000"/>
              </a:lnSpc>
              <a:spcBef>
                <a:spcPct val="20000"/>
              </a:spcBef>
              <a:buClr>
                <a:schemeClr val="tx1"/>
              </a:buClr>
              <a:buSzPct val="90000"/>
              <a:buFontTx/>
              <a:buChar char="-"/>
              <a:tabLst>
                <a:tab pos="271463" algn="l"/>
                <a:tab pos="625475" algn="l"/>
                <a:tab pos="987425" algn="l"/>
              </a:tabLst>
            </a:pPr>
            <a:r>
              <a:rPr lang="fr-FR" sz="1100" b="0" dirty="0">
                <a:latin typeface="Arial" charset="0"/>
              </a:rPr>
              <a:t>Pour une Business Line, passer d’une organisation « métier » à une organisation en « ligne de produit </a:t>
            </a:r>
            <a:r>
              <a:rPr lang="fr-FR" sz="1100" b="0" dirty="0" smtClean="0">
                <a:latin typeface="Arial" charset="0"/>
              </a:rPr>
              <a:t>»</a:t>
            </a:r>
          </a:p>
          <a:p>
            <a:pPr marL="180975" indent="-180975" defTabSz="931863" eaLnBrk="0" hangingPunct="0">
              <a:lnSpc>
                <a:spcPct val="90000"/>
              </a:lnSpc>
              <a:spcBef>
                <a:spcPct val="60000"/>
              </a:spcBef>
              <a:buClr>
                <a:schemeClr val="bg2"/>
              </a:buClr>
              <a:buSzPct val="80000"/>
              <a:buFont typeface="Wingdings" charset="2"/>
              <a:buChar char="n"/>
              <a:tabLst>
                <a:tab pos="271463" algn="l"/>
                <a:tab pos="625475" algn="l"/>
                <a:tab pos="987425" algn="l"/>
              </a:tabLst>
            </a:pPr>
            <a:r>
              <a:rPr lang="fr-FR" sz="1100" b="0" dirty="0" smtClean="0">
                <a:solidFill>
                  <a:srgbClr val="D33322"/>
                </a:solidFill>
                <a:latin typeface="Arial" charset="0"/>
              </a:rPr>
              <a:t>Méthodologie </a:t>
            </a:r>
            <a:r>
              <a:rPr lang="fr-FR" sz="1100" b="0" dirty="0">
                <a:solidFill>
                  <a:srgbClr val="D33322"/>
                </a:solidFill>
                <a:latin typeface="Arial" charset="0"/>
              </a:rPr>
              <a:t>commune aux projets</a:t>
            </a:r>
          </a:p>
          <a:p>
            <a:pPr marL="180975" indent="-180975" defTabSz="931863" eaLnBrk="0" hangingPunct="0">
              <a:lnSpc>
                <a:spcPct val="90000"/>
              </a:lnSpc>
              <a:buClr>
                <a:schemeClr val="tx1"/>
              </a:buClr>
              <a:buSzPct val="90000"/>
              <a:buFontTx/>
              <a:buChar char="-"/>
              <a:tabLst>
                <a:tab pos="271463" algn="l"/>
                <a:tab pos="625475" algn="l"/>
                <a:tab pos="987425" algn="l"/>
              </a:tabLst>
            </a:pPr>
            <a:r>
              <a:rPr lang="fr-FR" sz="1100" b="0" dirty="0">
                <a:latin typeface="Arial" charset="0"/>
              </a:rPr>
              <a:t>La méthodologie Lean impose une analyse de la globalité du sujet avant de se lancer dans la mise en œuvre, une forte contribution des opérationnels pour être plus efficace et pertinent ainsi qu’ une quantification systématique des effets des actions. Le 5 étapes imposées sont les suivantes : </a:t>
            </a:r>
          </a:p>
          <a:p>
            <a:pPr marL="442913" lvl="1" indent="-82550" defTabSz="931863" eaLnBrk="0" hangingPunct="0">
              <a:lnSpc>
                <a:spcPct val="90000"/>
              </a:lnSpc>
              <a:buClr>
                <a:schemeClr val="tx1"/>
              </a:buClr>
              <a:buSzPct val="90000"/>
              <a:buFontTx/>
              <a:buChar char="-"/>
              <a:tabLst>
                <a:tab pos="271463" algn="l"/>
                <a:tab pos="625475" algn="l"/>
                <a:tab pos="987425" algn="l"/>
              </a:tabLst>
            </a:pPr>
            <a:r>
              <a:rPr lang="fr-FR" sz="1100" b="0" dirty="0">
                <a:latin typeface="Arial" charset="0"/>
              </a:rPr>
              <a:t>D</a:t>
            </a:r>
            <a:r>
              <a:rPr lang="en-US" sz="1100" b="0" dirty="0" err="1">
                <a:latin typeface="Arial" charset="0"/>
              </a:rPr>
              <a:t>efine</a:t>
            </a:r>
            <a:endParaRPr lang="en-US" sz="1100" b="0" dirty="0">
              <a:latin typeface="Arial" charset="0"/>
            </a:endParaRPr>
          </a:p>
          <a:p>
            <a:pPr marL="442913" lvl="1" indent="-82550" defTabSz="931863" eaLnBrk="0" hangingPunct="0">
              <a:lnSpc>
                <a:spcPct val="90000"/>
              </a:lnSpc>
              <a:buClr>
                <a:schemeClr val="tx1"/>
              </a:buClr>
              <a:buSzPct val="90000"/>
              <a:buFontTx/>
              <a:buChar char="-"/>
              <a:tabLst>
                <a:tab pos="271463" algn="l"/>
                <a:tab pos="625475" algn="l"/>
                <a:tab pos="987425" algn="l"/>
              </a:tabLst>
            </a:pPr>
            <a:r>
              <a:rPr lang="en-US" sz="1100" b="0" dirty="0">
                <a:latin typeface="Arial" charset="0"/>
              </a:rPr>
              <a:t>Measure</a:t>
            </a:r>
          </a:p>
          <a:p>
            <a:pPr marL="442913" lvl="1" indent="-82550" defTabSz="931863" eaLnBrk="0" hangingPunct="0">
              <a:lnSpc>
                <a:spcPct val="90000"/>
              </a:lnSpc>
              <a:buClr>
                <a:schemeClr val="tx1"/>
              </a:buClr>
              <a:buSzPct val="90000"/>
              <a:buFontTx/>
              <a:buChar char="-"/>
              <a:tabLst>
                <a:tab pos="271463" algn="l"/>
                <a:tab pos="625475" algn="l"/>
                <a:tab pos="987425" algn="l"/>
              </a:tabLst>
            </a:pPr>
            <a:r>
              <a:rPr lang="en-US" sz="1100" b="0" dirty="0">
                <a:latin typeface="Arial" charset="0"/>
              </a:rPr>
              <a:t>Analyze</a:t>
            </a:r>
          </a:p>
          <a:p>
            <a:pPr marL="442913" lvl="1" indent="-82550" defTabSz="931863" eaLnBrk="0" hangingPunct="0">
              <a:lnSpc>
                <a:spcPct val="90000"/>
              </a:lnSpc>
              <a:buClr>
                <a:schemeClr val="tx1"/>
              </a:buClr>
              <a:buSzPct val="90000"/>
              <a:buFontTx/>
              <a:buChar char="-"/>
              <a:tabLst>
                <a:tab pos="271463" algn="l"/>
                <a:tab pos="625475" algn="l"/>
                <a:tab pos="987425" algn="l"/>
              </a:tabLst>
            </a:pPr>
            <a:r>
              <a:rPr lang="en-US" sz="1100" b="0" dirty="0">
                <a:latin typeface="Arial" charset="0"/>
              </a:rPr>
              <a:t>Improve</a:t>
            </a:r>
          </a:p>
          <a:p>
            <a:pPr marL="442913" lvl="1" indent="-82550" defTabSz="931863" eaLnBrk="0" hangingPunct="0">
              <a:lnSpc>
                <a:spcPct val="90000"/>
              </a:lnSpc>
              <a:buClr>
                <a:schemeClr val="tx1"/>
              </a:buClr>
              <a:buSzPct val="90000"/>
              <a:buFontTx/>
              <a:buChar char="-"/>
              <a:tabLst>
                <a:tab pos="271463" algn="l"/>
                <a:tab pos="625475" algn="l"/>
                <a:tab pos="987425" algn="l"/>
              </a:tabLst>
            </a:pPr>
            <a:r>
              <a:rPr lang="en-US" sz="1100" b="0" dirty="0">
                <a:latin typeface="Arial" charset="0"/>
              </a:rPr>
              <a:t>Standardize</a:t>
            </a:r>
            <a:endParaRPr lang="fr-FR" sz="1100" b="0" dirty="0">
              <a:latin typeface="Arial" charset="0"/>
            </a:endParaRPr>
          </a:p>
        </p:txBody>
      </p:sp>
      <p:pic>
        <p:nvPicPr>
          <p:cNvPr id="8" name="Picture 5"/>
          <p:cNvPicPr>
            <a:picLocks noChangeAspect="1" noChangeArrowheads="1"/>
          </p:cNvPicPr>
          <p:nvPr/>
        </p:nvPicPr>
        <p:blipFill>
          <a:blip r:embed="rId2"/>
          <a:srcRect/>
          <a:stretch>
            <a:fillRect/>
          </a:stretch>
        </p:blipFill>
        <p:spPr bwMode="auto">
          <a:xfrm>
            <a:off x="5842000" y="1319535"/>
            <a:ext cx="3724275" cy="2578100"/>
          </a:xfrm>
          <a:prstGeom prst="rect">
            <a:avLst/>
          </a:prstGeom>
          <a:noFill/>
          <a:ln w="9525">
            <a:solidFill>
              <a:schemeClr val="tx1"/>
            </a:solidFill>
            <a:miter lim="800000"/>
            <a:headEnd/>
            <a:tailEnd/>
          </a:ln>
        </p:spPr>
      </p:pic>
      <p:pic>
        <p:nvPicPr>
          <p:cNvPr id="9" name="Picture 6"/>
          <p:cNvPicPr>
            <a:picLocks noChangeAspect="1" noChangeArrowheads="1"/>
          </p:cNvPicPr>
          <p:nvPr/>
        </p:nvPicPr>
        <p:blipFill>
          <a:blip r:embed="rId3"/>
          <a:srcRect/>
          <a:stretch>
            <a:fillRect/>
          </a:stretch>
        </p:blipFill>
        <p:spPr bwMode="auto">
          <a:xfrm>
            <a:off x="5843588" y="3972320"/>
            <a:ext cx="3714750" cy="2571750"/>
          </a:xfrm>
          <a:prstGeom prst="rect">
            <a:avLst/>
          </a:prstGeom>
          <a:noFill/>
          <a:ln w="9525">
            <a:solidFill>
              <a:schemeClr val="tx1"/>
            </a:solidFill>
            <a:miter lim="800000"/>
            <a:headEnd/>
            <a:tailEnd/>
          </a:ln>
        </p:spPr>
      </p:pic>
      <p:sp>
        <p:nvSpPr>
          <p:cNvPr id="10" name="Content Placeholder 3"/>
          <p:cNvSpPr>
            <a:spLocks noGrp="1"/>
          </p:cNvSpPr>
          <p:nvPr>
            <p:ph sz="quarter" idx="12"/>
          </p:nvPr>
        </p:nvSpPr>
        <p:spPr>
          <a:xfrm>
            <a:off x="587375" y="107950"/>
            <a:ext cx="5116513" cy="241300"/>
          </a:xfrm>
        </p:spPr>
        <p:txBody>
          <a:bodyPr/>
          <a:lstStyle/>
          <a:p>
            <a:r>
              <a:rPr sz="1000">
                <a:latin typeface="Euphemia UCAS"/>
                <a:ea typeface="MS PGothic" pitchFamily="34" charset="-128"/>
              </a:rPr>
              <a:t>EXTRAIT DE REFERENCES</a:t>
            </a:r>
          </a:p>
        </p:txBody>
      </p:sp>
    </p:spTree>
    <p:extLst>
      <p:ext uri="{BB962C8B-B14F-4D97-AF65-F5344CB8AC3E}">
        <p14:creationId xmlns:p14="http://schemas.microsoft.com/office/powerpoint/2010/main" val="34813393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 ICZ 2000">
  <a:themeElements>
    <a:clrScheme name="Ecdys">
      <a:dk1>
        <a:srgbClr val="4B4A48"/>
      </a:dk1>
      <a:lt1>
        <a:srgbClr val="FFFFFF"/>
      </a:lt1>
      <a:dk2>
        <a:srgbClr val="333333"/>
      </a:dk2>
      <a:lt2>
        <a:srgbClr val="FFFFFF"/>
      </a:lt2>
      <a:accent1>
        <a:srgbClr val="86817C"/>
      </a:accent1>
      <a:accent2>
        <a:srgbClr val="DD311E"/>
      </a:accent2>
      <a:accent3>
        <a:srgbClr val="DF6720"/>
      </a:accent3>
      <a:accent4>
        <a:srgbClr val="F5BE54"/>
      </a:accent4>
      <a:accent5>
        <a:srgbClr val="F3F3F3"/>
      </a:accent5>
      <a:accent6>
        <a:srgbClr val="D33322"/>
      </a:accent6>
      <a:hlink>
        <a:srgbClr val="DF6720"/>
      </a:hlink>
      <a:folHlink>
        <a:srgbClr val="D64324"/>
      </a:folHlink>
    </a:clrScheme>
    <a:fontScheme name="Presentation ICZ 2000">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86817C"/>
        </a:solidFill>
        <a:ln w="9525" cap="flat" cmpd="sng" algn="ctr">
          <a:solidFill>
            <a:srgbClr val="AEA7A5"/>
          </a:solidFill>
          <a:prstDash val="solid"/>
          <a:round/>
          <a:headEnd type="none" w="med" len="med"/>
          <a:tailEnd type="none" w="med" len="med"/>
        </a:ln>
        <a:effectLst>
          <a:outerShdw blurRad="50800" dist="38100" dir="2700000" algn="br">
            <a:srgbClr val="000000">
              <a:alpha val="43000"/>
            </a:srgbClr>
          </a:outerShdw>
        </a:effectLst>
      </a:spPr>
      <a:bodyPr vert="horz" wrap="square" lIns="36000" tIns="36000" rIns="36000" bIns="3600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100" b="1" i="0" u="none" strike="noStrike" cap="none" normalizeH="0" baseline="0" dirty="0" smtClean="0">
            <a:ln>
              <a:noFill/>
            </a:ln>
            <a:solidFill>
              <a:schemeClr val="bg1"/>
            </a:solidFill>
            <a:effectLst/>
            <a:latin typeface="Helvetica"/>
            <a:cs typeface="Helvetica"/>
          </a:defRPr>
        </a:defPPr>
      </a:lstStyle>
    </a:spDef>
    <a:lnDef>
      <a:spPr bwMode="auto">
        <a:solidFill>
          <a:schemeClr val="accent1"/>
        </a:solidFill>
        <a:ln w="9525" cap="flat" cmpd="sng" algn="ctr">
          <a:solidFill>
            <a:srgbClr val="86817C"/>
          </a:solidFill>
          <a:prstDash val="solid"/>
          <a:round/>
          <a:headEnd type="none" w="med" len="med"/>
          <a:tailEnd type="arrow"/>
        </a:ln>
        <a:effectLst/>
      </a:spPr>
      <a:bodyPr/>
      <a:lstStyle/>
    </a:lnDef>
    <a:txDef>
      <a:spPr>
        <a:noFill/>
      </a:spPr>
      <a:bodyPr wrap="square" rtlCol="0">
        <a:spAutoFit/>
      </a:bodyPr>
      <a:lstStyle>
        <a:defPPr algn="ctr">
          <a:defRPr sz="1100" dirty="0" smtClean="0">
            <a:latin typeface="Helvetica"/>
            <a:cs typeface="Helvetica"/>
          </a:defRPr>
        </a:defPPr>
      </a:lstStyle>
    </a:txDef>
  </a:objectDefaults>
  <a:extraClrSchemeLst>
    <a:extraClrScheme>
      <a:clrScheme name="Presentation ICZ 2000 1">
        <a:dk1>
          <a:srgbClr val="000000"/>
        </a:dk1>
        <a:lt1>
          <a:srgbClr val="FFFFFF"/>
        </a:lt1>
        <a:dk2>
          <a:srgbClr val="000000"/>
        </a:dk2>
        <a:lt2>
          <a:srgbClr val="C0C0C0"/>
        </a:lt2>
        <a:accent1>
          <a:srgbClr val="EAEAEA"/>
        </a:accent1>
        <a:accent2>
          <a:srgbClr val="41DBFF"/>
        </a:accent2>
        <a:accent3>
          <a:srgbClr val="FFFFFF"/>
        </a:accent3>
        <a:accent4>
          <a:srgbClr val="000000"/>
        </a:accent4>
        <a:accent5>
          <a:srgbClr val="F3F3F3"/>
        </a:accent5>
        <a:accent6>
          <a:srgbClr val="3AC6E7"/>
        </a:accent6>
        <a:hlink>
          <a:srgbClr val="FAFCD8"/>
        </a:hlink>
        <a:folHlink>
          <a:srgbClr val="FF0000"/>
        </a:folHlink>
      </a:clrScheme>
      <a:clrMap bg1="lt1" tx1="dk1" bg2="lt2" tx2="dk2" accent1="accent1" accent2="accent2" accent3="accent3" accent4="accent4" accent5="accent5" accent6="accent6" hlink="hlink" folHlink="folHlink"/>
    </a:extraClrScheme>
    <a:extraClrScheme>
      <a:clrScheme name="Presentation ICZ 2000 2">
        <a:dk1>
          <a:srgbClr val="000000"/>
        </a:dk1>
        <a:lt1>
          <a:srgbClr val="FFFFFF"/>
        </a:lt1>
        <a:dk2>
          <a:srgbClr val="000000"/>
        </a:dk2>
        <a:lt2>
          <a:srgbClr val="C0C0C0"/>
        </a:lt2>
        <a:accent1>
          <a:srgbClr val="EAEAEA"/>
        </a:accent1>
        <a:accent2>
          <a:srgbClr val="B2B2B2"/>
        </a:accent2>
        <a:accent3>
          <a:srgbClr val="FFFFFF"/>
        </a:accent3>
        <a:accent4>
          <a:srgbClr val="000000"/>
        </a:accent4>
        <a:accent5>
          <a:srgbClr val="F3F3F3"/>
        </a:accent5>
        <a:accent6>
          <a:srgbClr val="A1A1A1"/>
        </a:accent6>
        <a:hlink>
          <a:srgbClr val="FFFF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12394</TotalTime>
  <Words>2877</Words>
  <Application>Microsoft Macintosh PowerPoint</Application>
  <PresentationFormat>Format A4 (210 x 297 mm)</PresentationFormat>
  <Paragraphs>386</Paragraphs>
  <Slides>17</Slides>
  <Notes>9</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17</vt:i4>
      </vt:variant>
    </vt:vector>
  </HeadingPairs>
  <TitlesOfParts>
    <vt:vector size="19" baseType="lpstr">
      <vt:lpstr>Presentation ICZ 2000</vt:lpstr>
      <vt:lpstr>Slide</vt:lpstr>
      <vt:lpstr>Rendez-vous avec Mr François Bertrand  Groupe LATECOERE  Présentation de du cabinet ECDYS</vt:lpstr>
      <vt:lpstr>Notre mission</vt:lpstr>
      <vt:lpstr>Nos compétences organisationnelles et sectorielles sont au service de la mutation des entreprises</vt:lpstr>
      <vt:lpstr>Nos deux offres thématiques s’adressent à des secteurs ciblés</vt:lpstr>
      <vt:lpstr>Nous aidons industriels et prestataires à mettre en œuvre un management intégré de leurs coopérations</vt:lpstr>
      <vt:lpstr>Présentation PowerPoint</vt:lpstr>
      <vt:lpstr>Sagem Défense Sécurité : diagnostic et optimisation de la Supply Chain du programme Felin</vt:lpstr>
      <vt:lpstr>THALES  Benchmark du coût des fonctions support</vt:lpstr>
      <vt:lpstr>Thales - Division Land and Joint Simplification des processus et déploiement de la culture Lean sur l’ensemble de la Division </vt:lpstr>
      <vt:lpstr>Sagem DS : Opération de réduction des stocks</vt:lpstr>
      <vt:lpstr>Sagem Défense Sécurité : création d’une fonction supply chain et programme d’amélioration de la maturité supply chain</vt:lpstr>
      <vt:lpstr>Pilotage des fournisseurs en phase développement et industrialisation</vt:lpstr>
      <vt:lpstr>Industrie Aéronautique : optimisation achats hors production</vt:lpstr>
      <vt:lpstr>Eurocopter : Design de la Supply Chain du EC175</vt:lpstr>
      <vt:lpstr>Eurocopter : Hub logistique et livraison directe aux lignes d’assemblage</vt:lpstr>
      <vt:lpstr>Eurocopter : Optimisation de la Supply Chain des pièces de Rechange</vt:lpstr>
      <vt:lpstr>ECDYS Consulting : benchmark sur le pilotage stratégique des fournisseurs dans le secteur aéronautique et défense</vt:lpstr>
    </vt:vector>
  </TitlesOfParts>
  <Manager/>
  <Company>ECDYS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ECDYS</dc:title>
  <dc:subject/>
  <dc:creator>Hauzy</dc:creator>
  <cp:keywords/>
  <dc:description/>
  <cp:lastModifiedBy>Hervé Leroy</cp:lastModifiedBy>
  <cp:revision>1690</cp:revision>
  <cp:lastPrinted>2010-06-13T17:53:03Z</cp:lastPrinted>
  <dcterms:created xsi:type="dcterms:W3CDTF">2010-10-21T15:39:06Z</dcterms:created>
  <dcterms:modified xsi:type="dcterms:W3CDTF">2011-06-22T15:41:10Z</dcterms:modified>
  <cp:category/>
</cp:coreProperties>
</file>